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notesMasterIdLst>
    <p:notesMasterId r:id="rId23"/>
  </p:notesMasterIdLst>
  <p:sldIdLst>
    <p:sldId id="314" r:id="rId2"/>
    <p:sldId id="351" r:id="rId3"/>
    <p:sldId id="352" r:id="rId4"/>
    <p:sldId id="353" r:id="rId5"/>
    <p:sldId id="349" r:id="rId6"/>
    <p:sldId id="347" r:id="rId7"/>
    <p:sldId id="332" r:id="rId8"/>
    <p:sldId id="354" r:id="rId9"/>
    <p:sldId id="330" r:id="rId10"/>
    <p:sldId id="337" r:id="rId11"/>
    <p:sldId id="338" r:id="rId12"/>
    <p:sldId id="339" r:id="rId13"/>
    <p:sldId id="340" r:id="rId14"/>
    <p:sldId id="342" r:id="rId15"/>
    <p:sldId id="344" r:id="rId16"/>
    <p:sldId id="345" r:id="rId17"/>
    <p:sldId id="346" r:id="rId18"/>
    <p:sldId id="327" r:id="rId19"/>
    <p:sldId id="355" r:id="rId20"/>
    <p:sldId id="325" r:id="rId21"/>
    <p:sldId id="326" r:id="rId2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FF"/>
    <a:srgbClr val="FF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71E40E-1A0C-4EE6-BAB6-CA58AB2D2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875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436CD72-2943-4C7F-ABEC-869DF42502DF}" type="slidenum">
              <a:rPr lang="tr-TR" smtClean="0">
                <a:latin typeface="Arial" pitchFamily="34" charset="0"/>
              </a:rPr>
              <a:pPr eaLnBrk="1" hangingPunct="1"/>
              <a:t>3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F686C5-D4C0-4CCD-B1D4-4F66F8F5B3A2}" type="slidenum">
              <a:rPr lang="tr-TR" smtClean="0">
                <a:latin typeface="Arial" pitchFamily="34" charset="0"/>
              </a:rPr>
              <a:pPr eaLnBrk="1" hangingPunct="1"/>
              <a:t>4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251B265-1653-4D29-AEB0-566E1107934D}" type="slidenum">
              <a:rPr lang="tr-TR" smtClean="0">
                <a:latin typeface="Arial" pitchFamily="34" charset="0"/>
              </a:rPr>
              <a:pPr eaLnBrk="1" hangingPunct="1"/>
              <a:t>5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014844-BBF7-4343-8EB4-1ED6667C2ACD}" type="slidenum">
              <a:rPr lang="tr-TR" smtClean="0">
                <a:latin typeface="Arial" pitchFamily="34" charset="0"/>
              </a:rPr>
              <a:pPr eaLnBrk="1" hangingPunct="1"/>
              <a:t>7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3118BDC-820F-44F2-9E17-8CE9E69CC8AB}" type="slidenum">
              <a:rPr lang="tr-TR" smtClean="0">
                <a:latin typeface="Arial" pitchFamily="34" charset="0"/>
              </a:rPr>
              <a:pPr eaLnBrk="1" hangingPunct="1"/>
              <a:t>13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2B51FA9-9EDE-48BD-85E2-C6B2426EA0D8}" type="slidenum">
              <a:rPr lang="tr-TR" smtClean="0">
                <a:latin typeface="Arial" pitchFamily="34" charset="0"/>
              </a:rPr>
              <a:pPr eaLnBrk="1" hangingPunct="1"/>
              <a:t>15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51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smtClean="0">
                <a:latin typeface="Arial" pitchFamily="34" charset="0"/>
              </a:rPr>
              <a:t>Hazırlayan: Salim Ünsal</a:t>
            </a:r>
          </a:p>
          <a:p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D518C66-4B53-4BCD-8049-AC1042C148AF}" type="slidenum">
              <a:rPr lang="tr-TR" smtClean="0">
                <a:latin typeface="Arial" pitchFamily="34" charset="0"/>
              </a:rPr>
              <a:pPr eaLnBrk="1" hangingPunct="1"/>
              <a:t>16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51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smtClean="0">
                <a:latin typeface="Arial" pitchFamily="34" charset="0"/>
              </a:rPr>
              <a:t>Hazırlayan: Salim Ünsal</a:t>
            </a:r>
          </a:p>
          <a:p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AFBB-4543-48A7-9E73-2F4E37CEC0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48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B6EF-C39F-48A9-BCA4-A1315D686F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21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E6748-4B39-4DD5-9877-B53C7FFDB1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51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43C4-9412-4D7E-B241-A6CC323B51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61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1EFCC-E156-4183-A663-FCC8E489106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4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96DD9-49BE-411C-B704-4C6BDD169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84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9B0F9-D1DA-4655-A924-CAE030C30F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07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43C2-6BB2-4EAF-B0C9-A5D44849C5B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45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B72ED-BCAB-4391-A818-FD7C542233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64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0E6F-DFE9-4D0F-A0D3-1007AEA264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7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D791-4229-4541-916F-D68D74DB9A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42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3BE6B-4755-4239-AA80-C037FE3D4A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82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1812F09-12C0-410A-AEC3-F5A7EC7E37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6" r:id="rId9"/>
    <p:sldLayoutId id="2147484073" r:id="rId10"/>
    <p:sldLayoutId id="2147484074" r:id="rId11"/>
    <p:sldLayoutId id="21474840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283074" cy="2362200"/>
          </a:xfrm>
          <a:extLst/>
        </p:spPr>
        <p:txBody>
          <a:bodyPr/>
          <a:lstStyle/>
          <a:p>
            <a:pPr>
              <a:defRPr/>
            </a:pPr>
            <a:r>
              <a:rPr lang="tr-TR" sz="3000" dirty="0" smtClean="0">
                <a:latin typeface="Algerian" pitchFamily="82" charset="0"/>
              </a:rPr>
              <a:t>VERİMLİ DERS ÇALIŞMA         YÖNTEMLERİ</a:t>
            </a:r>
            <a:endParaRPr lang="tr-TR" sz="3000" dirty="0">
              <a:latin typeface="Algerian" pitchFamily="82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495800" y="2971800"/>
            <a:ext cx="4419600" cy="4648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defRPr/>
            </a:pPr>
            <a:endParaRPr lang="tr-TR" sz="900" b="1" dirty="0" smtClean="0"/>
          </a:p>
          <a:p>
            <a:pPr eaLnBrk="1" hangingPunct="1">
              <a:lnSpc>
                <a:spcPct val="60000"/>
              </a:lnSpc>
              <a:defRPr/>
            </a:pPr>
            <a:endParaRPr lang="tr-TR" sz="900" b="1" dirty="0" smtClean="0"/>
          </a:p>
          <a:p>
            <a:pPr marL="0" indent="0" algn="ct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endParaRPr lang="tr-TR" sz="2800" b="1" dirty="0" smtClean="0"/>
          </a:p>
          <a:p>
            <a:pPr algn="ctr" eaLnBrk="1" hangingPunct="1">
              <a:lnSpc>
                <a:spcPct val="60000"/>
              </a:lnSpc>
              <a:defRPr/>
            </a:pPr>
            <a:endParaRPr lang="tr-TR" sz="2800" b="1" dirty="0" smtClean="0"/>
          </a:p>
          <a:p>
            <a:pPr marL="0" indent="0" algn="ct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endParaRPr lang="tr-TR" sz="2800" b="1" dirty="0" smtClean="0"/>
          </a:p>
          <a:p>
            <a:pPr marL="0" indent="0" algn="ct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tr-TR" sz="2800" b="1" dirty="0" smtClean="0"/>
              <a:t>HOŞ GELDİNİZ</a:t>
            </a:r>
          </a:p>
          <a:p>
            <a:pPr algn="ctr" eaLnBrk="1" hangingPunct="1">
              <a:lnSpc>
                <a:spcPct val="60000"/>
              </a:lnSpc>
              <a:defRPr/>
            </a:pPr>
            <a:endParaRPr lang="tr-TR" sz="2800" b="1" dirty="0" smtClean="0"/>
          </a:p>
          <a:p>
            <a:pPr marL="0" indent="0" algn="ct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endParaRPr lang="tr-TR" sz="2800" b="1" dirty="0" smtClean="0"/>
          </a:p>
          <a:p>
            <a:pPr marL="0" indent="0" algn="ct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tr-TR" sz="2800" dirty="0" smtClean="0"/>
              <a:t>Tarhan YAPRAK</a:t>
            </a:r>
          </a:p>
          <a:p>
            <a:pPr marL="0" indent="0" algn="ct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tr-TR" sz="2800" dirty="0" smtClean="0"/>
              <a:t>Rehber Öğretmen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-12700"/>
            <a:ext cx="428307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263"/>
            <a:ext cx="3998913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     </a:t>
            </a:r>
            <a:r>
              <a:rPr lang="tr-TR" sz="3600" b="1" smtClean="0"/>
              <a:t>ÜŞENME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600" b="1" smtClean="0"/>
              <a:t>		           ERTELEME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600" b="1" smtClean="0"/>
              <a:t>				            VAZGEÇME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400" smtClean="0"/>
              <a:t>MOTİVASYON İÇİN;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400" smtClean="0"/>
              <a:t>1-Kesin bir amaç belirleyin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400" smtClean="0"/>
              <a:t>2-Kararlı olun ve vazgeçmeyin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400" smtClean="0"/>
              <a:t>3-Çalışmaya çeşitlilik kazandırın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400" smtClean="0"/>
              <a:t>4-Planlı çalışın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400" smtClean="0"/>
              <a:t>5-Aklınızın dağılmasını engelleyin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400" smtClean="0"/>
              <a:t>6-Çalışma için kendinize randevu verin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4000" smtClean="0"/>
              <a:t>7-Zihnen ve bedenen dinlenmiş olun.</a:t>
            </a:r>
          </a:p>
          <a:p>
            <a:pPr eaLnBrk="1" hangingPunct="1">
              <a:buFontTx/>
              <a:buNone/>
            </a:pPr>
            <a:r>
              <a:rPr lang="tr-TR" sz="4000" smtClean="0"/>
              <a:t>8-Duygusal sorunlarla fazla uğraşmayın</a:t>
            </a:r>
          </a:p>
          <a:p>
            <a:pPr eaLnBrk="1" hangingPunct="1">
              <a:buFontTx/>
              <a:buNone/>
            </a:pPr>
            <a:r>
              <a:rPr lang="tr-TR" sz="4000" smtClean="0"/>
              <a:t>9-Kendinize güvenin</a:t>
            </a:r>
          </a:p>
          <a:p>
            <a:pPr eaLnBrk="1" hangingPunct="1">
              <a:buFontTx/>
              <a:buNone/>
            </a:pPr>
            <a:r>
              <a:rPr lang="tr-TR" sz="4000" smtClean="0"/>
              <a:t>10-Kendinize ulaşılabilir bir hedef belirleyin </a:t>
            </a:r>
          </a:p>
          <a:p>
            <a:pPr eaLnBrk="1" hangingPunct="1">
              <a:buFontTx/>
              <a:buNone/>
            </a:pPr>
            <a:r>
              <a:rPr lang="tr-TR" sz="4000" smtClean="0"/>
              <a:t>11-Bilgi eksiklerini tekrar edin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3600" b="1" smtClean="0"/>
              <a:t>İYİ BİR ÇALIŞMA ORTAMINDA</a:t>
            </a:r>
          </a:p>
          <a:p>
            <a:pPr eaLnBrk="1" hangingPunct="1">
              <a:buFontTx/>
              <a:buNone/>
            </a:pPr>
            <a:r>
              <a:rPr lang="tr-TR" sz="3600" b="1" smtClean="0"/>
              <a:t>1-</a:t>
            </a:r>
            <a:r>
              <a:rPr lang="tr-TR" sz="3600" smtClean="0"/>
              <a:t>Gürültü </a:t>
            </a:r>
          </a:p>
          <a:p>
            <a:pPr eaLnBrk="1" hangingPunct="1">
              <a:buFontTx/>
              <a:buNone/>
            </a:pPr>
            <a:r>
              <a:rPr lang="tr-TR" sz="3600" b="1" smtClean="0"/>
              <a:t>2-</a:t>
            </a:r>
            <a:r>
              <a:rPr lang="tr-TR" sz="3600" smtClean="0"/>
              <a:t>Loş bir ışık</a:t>
            </a:r>
          </a:p>
          <a:p>
            <a:pPr eaLnBrk="1" hangingPunct="1">
              <a:buFontTx/>
              <a:buNone/>
            </a:pPr>
            <a:r>
              <a:rPr lang="tr-TR" sz="3600" b="1" smtClean="0"/>
              <a:t>3-</a:t>
            </a:r>
            <a:r>
              <a:rPr lang="tr-TR" sz="3600" smtClean="0"/>
              <a:t>Fazla karbondioksit</a:t>
            </a:r>
          </a:p>
          <a:p>
            <a:pPr eaLnBrk="1" hangingPunct="1">
              <a:buFontTx/>
              <a:buNone/>
            </a:pPr>
            <a:r>
              <a:rPr lang="tr-TR" sz="3600" b="1" smtClean="0"/>
              <a:t>4-</a:t>
            </a:r>
            <a:r>
              <a:rPr lang="tr-TR" sz="3600" smtClean="0"/>
              <a:t>Televizyon</a:t>
            </a:r>
          </a:p>
          <a:p>
            <a:pPr eaLnBrk="1" hangingPunct="1">
              <a:buFontTx/>
              <a:buNone/>
            </a:pPr>
            <a:r>
              <a:rPr lang="tr-TR" sz="3600" b="1" smtClean="0"/>
              <a:t>5-</a:t>
            </a:r>
            <a:r>
              <a:rPr lang="tr-TR" sz="3600" smtClean="0"/>
              <a:t>Telefon</a:t>
            </a:r>
          </a:p>
          <a:p>
            <a:pPr eaLnBrk="1" hangingPunct="1">
              <a:buFontTx/>
              <a:buNone/>
            </a:pPr>
            <a:r>
              <a:rPr lang="tr-TR" sz="3600" b="1" smtClean="0"/>
              <a:t>6-</a:t>
            </a:r>
            <a:r>
              <a:rPr lang="tr-TR" sz="3600" smtClean="0"/>
              <a:t>Dikkat dağıtıcı resim ve poster</a:t>
            </a:r>
          </a:p>
          <a:p>
            <a:pPr eaLnBrk="1" hangingPunct="1">
              <a:buFontTx/>
              <a:buNone/>
            </a:pPr>
            <a:r>
              <a:rPr lang="tr-TR" sz="3600" b="1" smtClean="0"/>
              <a:t>7-</a:t>
            </a:r>
            <a:r>
              <a:rPr lang="tr-TR" sz="3600" smtClean="0"/>
              <a:t>Çok rahat oturulabilecek koltuk</a:t>
            </a:r>
          </a:p>
          <a:p>
            <a:pPr algn="ctr" eaLnBrk="1" hangingPunct="1">
              <a:buFontTx/>
              <a:buNone/>
            </a:pPr>
            <a:r>
              <a:rPr lang="tr-TR" sz="3600" b="1" smtClean="0"/>
              <a:t>YOKTUR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001000" cy="644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3200" b="1"/>
              <a:t>GÜNLÜK ÇALIŞMA PROGRAMI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-O gün öğrenilen konuların tekrarı ve test çözümü,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-Ödevlerin tamamlanması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-Bir gün sonra işlenecek konuların ön hazırlığını içermelidir.</a:t>
            </a:r>
          </a:p>
          <a:p>
            <a:pPr eaLnBrk="1" hangingPunct="1">
              <a:spcBef>
                <a:spcPct val="50000"/>
              </a:spcBef>
            </a:pPr>
            <a:endParaRPr lang="tr-TR" sz="2800" b="1"/>
          </a:p>
          <a:p>
            <a:pPr eaLnBrk="1" hangingPunct="1">
              <a:spcBef>
                <a:spcPct val="50000"/>
              </a:spcBef>
            </a:pPr>
            <a:r>
              <a:rPr lang="tr-TR" sz="2800" b="1"/>
              <a:t>ÖYLEYSE PROGRAM</a:t>
            </a:r>
            <a:endParaRPr lang="tr-TR"/>
          </a:p>
          <a:p>
            <a:pPr eaLnBrk="1" hangingPunct="1">
              <a:spcBef>
                <a:spcPct val="50000"/>
              </a:spcBef>
            </a:pPr>
            <a:r>
              <a:rPr lang="tr-TR"/>
              <a:t>-Zamanı etkin bir şekilde kullanmanızı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-Neye nereden başlayacağınıza karar vermenizi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-Bilgilerinizi ne kadar özümsediğinizi görmenizi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-Ne zaman dinlenip, ne zaman çalışacağınıza karar vermenizi 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-Geleceğinize bir adım daha yaklaşmanızı.......kolaylaştırır.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-Güven ve motivasyon sağlar.</a:t>
            </a:r>
          </a:p>
          <a:p>
            <a:pPr eaLnBrk="1" hangingPunct="1">
              <a:spcBef>
                <a:spcPct val="50000"/>
              </a:spcBef>
            </a:pPr>
            <a:r>
              <a:rPr lang="tr-TR"/>
              <a:t>  </a:t>
            </a:r>
          </a:p>
          <a:p>
            <a:pPr eaLnBrk="1" hangingPunct="1">
              <a:spcBef>
                <a:spcPct val="50000"/>
              </a:spcBef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8"/>
          <p:cNvSpPr txBox="1">
            <a:spLocks noChangeArrowheads="1"/>
          </p:cNvSpPr>
          <p:nvPr/>
        </p:nvSpPr>
        <p:spPr bwMode="auto">
          <a:xfrm>
            <a:off x="3962400" y="2520950"/>
            <a:ext cx="50292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4400" b="1"/>
              <a:t>45’+5’+10’=60’</a:t>
            </a:r>
            <a:endParaRPr lang="tr-TR" sz="440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sz="2800"/>
              <a:t>45 dakika ders çalıştıktan sonra</a:t>
            </a:r>
            <a:r>
              <a:rPr lang="tr-TR" sz="2800" b="1"/>
              <a:t> </a:t>
            </a:r>
            <a:endParaRPr lang="tr-TR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sz="2800"/>
              <a:t>5 dakika çalıştığınız konuları gözden geçirmelisiniz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sz="2800"/>
              <a:t>Her çalışma süresinden sonra da 10  dakikalık bir dinlenme arası vermelisiniz 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048000" y="320040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962400" y="2438400"/>
            <a:ext cx="914400" cy="1676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4876800" y="3200400"/>
            <a:ext cx="1676400" cy="1752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6390" name="Oval 8"/>
          <p:cNvSpPr>
            <a:spLocks noChangeArrowheads="1"/>
          </p:cNvSpPr>
          <p:nvPr/>
        </p:nvSpPr>
        <p:spPr bwMode="auto">
          <a:xfrm>
            <a:off x="4267200" y="2438400"/>
            <a:ext cx="6096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0" y="243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6392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239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3200" b="1"/>
              <a:t>NASIL BİR ZAMANLAMA , DERS ÇALIŞIRKEN EN YÜKSEK VERİMİ SAĞLAR</a:t>
            </a:r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 flipH="1">
            <a:off x="1981200" y="2895600"/>
            <a:ext cx="76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4267200" y="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6395" name="Object 16"/>
          <p:cNvGraphicFramePr>
            <a:graphicFrameLocks noChangeAspect="1"/>
          </p:cNvGraphicFramePr>
          <p:nvPr/>
        </p:nvGraphicFramePr>
        <p:xfrm>
          <a:off x="457200" y="2438400"/>
          <a:ext cx="31242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Klip" r:id="rId3" imgW="3063875" imgH="3148013" progId="MS_ClipArt_Gallery.2">
                  <p:embed/>
                </p:oleObj>
              </mc:Choice>
              <mc:Fallback>
                <p:oleObj name="Klip" r:id="rId3" imgW="3063875" imgH="3148013" progId="MS_ClipArt_Gallery.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31242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9"/>
          <p:cNvSpPr>
            <a:spLocks noChangeArrowheads="1"/>
          </p:cNvSpPr>
          <p:nvPr/>
        </p:nvSpPr>
        <p:spPr bwMode="auto">
          <a:xfrm>
            <a:off x="4267200" y="2135188"/>
            <a:ext cx="43434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dist="107763" dir="81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>
                <a:effectLst>
                  <a:outerShdw blurRad="38100" dist="38100" dir="2700000" algn="tl">
                    <a:srgbClr val="FFFFFF"/>
                  </a:outerShdw>
                </a:effectLst>
                <a:latin typeface="00455" pitchFamily="2" charset="0"/>
              </a:rPr>
              <a:t>İyi Bir Program Nasıl Olmalıdır?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7391400" cy="5715000"/>
          </a:xfrm>
        </p:spPr>
        <p:txBody>
          <a:bodyPr/>
          <a:lstStyle/>
          <a:p>
            <a:pPr eaLnBrk="1" hangingPunct="1"/>
            <a:r>
              <a:rPr lang="tr-TR" sz="2800" b="1" smtClean="0"/>
              <a:t>İdeal program, uygulanabilen programdır.</a:t>
            </a:r>
          </a:p>
          <a:p>
            <a:pPr eaLnBrk="1" hangingPunct="1"/>
            <a:r>
              <a:rPr lang="tr-TR" sz="2800" b="1" smtClean="0"/>
              <a:t>Ağır değil, esnek bir yapıda olmalıdır.</a:t>
            </a:r>
          </a:p>
          <a:p>
            <a:pPr eaLnBrk="1" hangingPunct="1"/>
            <a:r>
              <a:rPr lang="tr-TR" sz="2800" b="1" smtClean="0"/>
              <a:t>Aynı güne ait dersler içeriği birbirine benzemeyenlerden oluşmalıdır.</a:t>
            </a:r>
          </a:p>
          <a:p>
            <a:pPr eaLnBrk="1" hangingPunct="1"/>
            <a:r>
              <a:rPr lang="tr-TR" sz="2800" b="1" smtClean="0"/>
              <a:t>Bir derse ait süre 4-5 saat gibi uzun bir zaman dilimine sarkmamalıdır.</a:t>
            </a:r>
          </a:p>
          <a:p>
            <a:pPr eaLnBrk="1" hangingPunct="1"/>
            <a:r>
              <a:rPr lang="tr-TR" sz="2800" b="1" smtClean="0"/>
              <a:t>Mantık içerikli dersler, sabah saatlerine, yorum içerikli dersler ise akşam saatlerine denk getirilmelidir.</a:t>
            </a:r>
          </a:p>
          <a:p>
            <a:pPr eaLnBrk="1" hangingPunct="1"/>
            <a:r>
              <a:rPr lang="tr-TR" sz="2800" b="1" smtClean="0"/>
              <a:t>Hazırlanan programa zorunluluktan değil sorumluluk taşıyarak uymalısınız</a:t>
            </a:r>
            <a:r>
              <a:rPr lang="tr-TR" sz="2500" b="1" smtClean="0"/>
              <a:t>.</a:t>
            </a:r>
          </a:p>
        </p:txBody>
      </p:sp>
      <p:pic>
        <p:nvPicPr>
          <p:cNvPr id="17412" name="Picture 4" descr="bd06663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1752600"/>
            <a:ext cx="192881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dist="107763" dir="81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>
                <a:effectLst>
                  <a:outerShdw blurRad="38100" dist="38100" dir="2700000" algn="tl">
                    <a:srgbClr val="FFFFFF"/>
                  </a:outerShdw>
                </a:effectLst>
                <a:latin typeface="00455" pitchFamily="2" charset="0"/>
              </a:rPr>
              <a:t>İyi Bir Program Nasıl Olmalıdır?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7391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smtClean="0"/>
              <a:t>Önemli olan programı kiminle hazırladığınız değil, programın uygulanabilir olup olmadığıdır.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Programın içeriği öncelikle konu tekrarına çoğunlukla ise ders çalışmaya ayrılmalıdır.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Günlük, haftalık ve aylık tekrarlar programa yansıtılmalıdır.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Sene başındaki program yapısı ile sene ortası ve sonundaki program yapısı birbirinden farklı olmalıdır.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sz="2900" b="1" smtClean="0"/>
              <a:t>Testler amacına uygun gerçekleştirilmelidir.</a:t>
            </a:r>
          </a:p>
        </p:txBody>
      </p:sp>
      <p:pic>
        <p:nvPicPr>
          <p:cNvPr id="18436" name="Picture 4" descr="bd06663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1752600"/>
            <a:ext cx="192881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3200" b="1"/>
              <a:t>DİKKATLİ OL!</a:t>
            </a:r>
          </a:p>
          <a:p>
            <a:pPr eaLnBrk="1" hangingPunct="1">
              <a:spcBef>
                <a:spcPct val="50000"/>
              </a:spcBef>
            </a:pPr>
            <a:r>
              <a:rPr lang="tr-TR" sz="3200" b="1"/>
              <a:t> O SENİ DEĞİL,</a:t>
            </a:r>
          </a:p>
          <a:p>
            <a:pPr eaLnBrk="1" hangingPunct="1">
              <a:spcBef>
                <a:spcPct val="50000"/>
              </a:spcBef>
            </a:pPr>
            <a:r>
              <a:rPr lang="tr-TR" sz="3200" b="1"/>
              <a:t>SEN ONU YÖNET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133600" y="3124200"/>
            <a:ext cx="3200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276600" y="3124200"/>
            <a:ext cx="2590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1828800" y="2667000"/>
            <a:ext cx="0" cy="2514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514600" y="2667000"/>
            <a:ext cx="4191000" cy="2819400"/>
          </a:xfrm>
          <a:prstGeom prst="rect">
            <a:avLst/>
          </a:prstGeom>
          <a:solidFill>
            <a:srgbClr val="99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63" name="AutoShape 10"/>
          <p:cNvSpPr>
            <a:spLocks noChangeArrowheads="1"/>
          </p:cNvSpPr>
          <p:nvPr/>
        </p:nvSpPr>
        <p:spPr bwMode="auto">
          <a:xfrm>
            <a:off x="2665413" y="2781300"/>
            <a:ext cx="2990850" cy="2400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4400"/>
              <a:t>SEÇİCİ OL</a:t>
            </a:r>
            <a:endParaRPr lang="tr-TR" sz="3600"/>
          </a:p>
          <a:p>
            <a:r>
              <a:rPr lang="tr-TR" b="1"/>
              <a:t>HER PROGRAMI SEYRETME</a:t>
            </a:r>
            <a:endParaRPr lang="tr-TR"/>
          </a:p>
        </p:txBody>
      </p:sp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5867400" y="2781300"/>
            <a:ext cx="685800" cy="24003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9465" name="Line 14"/>
          <p:cNvSpPr>
            <a:spLocks noChangeShapeType="1"/>
          </p:cNvSpPr>
          <p:nvPr/>
        </p:nvSpPr>
        <p:spPr bwMode="auto">
          <a:xfrm>
            <a:off x="5867400" y="3352800"/>
            <a:ext cx="685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66" name="Line 15"/>
          <p:cNvSpPr>
            <a:spLocks noChangeShapeType="1"/>
          </p:cNvSpPr>
          <p:nvPr/>
        </p:nvSpPr>
        <p:spPr bwMode="auto">
          <a:xfrm>
            <a:off x="5867400" y="3505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67" name="Line 16"/>
          <p:cNvSpPr>
            <a:spLocks noChangeShapeType="1"/>
          </p:cNvSpPr>
          <p:nvPr/>
        </p:nvSpPr>
        <p:spPr bwMode="auto">
          <a:xfrm>
            <a:off x="58674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68" name="Line 17"/>
          <p:cNvSpPr>
            <a:spLocks noChangeShapeType="1"/>
          </p:cNvSpPr>
          <p:nvPr/>
        </p:nvSpPr>
        <p:spPr bwMode="auto">
          <a:xfrm>
            <a:off x="5867400" y="3656013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9469" name="Line 18"/>
          <p:cNvSpPr>
            <a:spLocks noChangeShapeType="1"/>
          </p:cNvSpPr>
          <p:nvPr/>
        </p:nvSpPr>
        <p:spPr bwMode="auto">
          <a:xfrm>
            <a:off x="5867400" y="365601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70" name="Line 19"/>
          <p:cNvSpPr>
            <a:spLocks noChangeShapeType="1"/>
          </p:cNvSpPr>
          <p:nvPr/>
        </p:nvSpPr>
        <p:spPr bwMode="auto">
          <a:xfrm>
            <a:off x="5867400" y="3352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9471" name="Line 20"/>
          <p:cNvSpPr>
            <a:spLocks noChangeShapeType="1"/>
          </p:cNvSpPr>
          <p:nvPr/>
        </p:nvSpPr>
        <p:spPr bwMode="auto">
          <a:xfrm>
            <a:off x="5867400" y="3886200"/>
            <a:ext cx="685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9472" name="Oval 21"/>
          <p:cNvSpPr>
            <a:spLocks noChangeArrowheads="1"/>
          </p:cNvSpPr>
          <p:nvPr/>
        </p:nvSpPr>
        <p:spPr bwMode="auto">
          <a:xfrm>
            <a:off x="5867400" y="4191000"/>
            <a:ext cx="381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19473" name="Oval 22"/>
          <p:cNvSpPr>
            <a:spLocks noChangeArrowheads="1"/>
          </p:cNvSpPr>
          <p:nvPr/>
        </p:nvSpPr>
        <p:spPr bwMode="auto">
          <a:xfrm>
            <a:off x="5867400" y="4495800"/>
            <a:ext cx="381000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cxnSp>
        <p:nvCxnSpPr>
          <p:cNvPr id="19474" name="AutoShape 23"/>
          <p:cNvCxnSpPr>
            <a:cxnSpLocks noChangeShapeType="1"/>
            <a:endCxn id="19464" idx="2"/>
          </p:cNvCxnSpPr>
          <p:nvPr/>
        </p:nvCxnSpPr>
        <p:spPr bwMode="auto">
          <a:xfrm>
            <a:off x="5867400" y="4953000"/>
            <a:ext cx="3429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5" name="Text Box 25"/>
          <p:cNvSpPr txBox="1">
            <a:spLocks noChangeArrowheads="1"/>
          </p:cNvSpPr>
          <p:nvPr/>
        </p:nvSpPr>
        <p:spPr bwMode="auto">
          <a:xfrm>
            <a:off x="533400" y="5934075"/>
            <a:ext cx="8350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r-TR" sz="2800" b="1"/>
              <a:t>BOŞA GEÇEN ZAMAN, SİZİN GELECEĞİNİZDİR</a:t>
            </a:r>
            <a:endParaRPr lang="tr-TR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>
            <a:off x="5867400" y="3124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/>
          <a:lstStyle/>
          <a:p>
            <a:pPr eaLnBrk="1" hangingPunct="1"/>
            <a:r>
              <a:rPr lang="tr-TR" sz="3000" smtClean="0">
                <a:latin typeface="Algerian" pitchFamily="82" charset="0"/>
              </a:rPr>
              <a:t>ÇALIŞMA STRATEJİLERİ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tr-TR" smtClean="0"/>
              <a:t>DERSİ DERSTE DİNLEMEK</a:t>
            </a:r>
          </a:p>
          <a:p>
            <a:pPr eaLnBrk="1" hangingPunct="1"/>
            <a:r>
              <a:rPr lang="tr-TR" smtClean="0"/>
              <a:t>DÜZENLİ TEKRAR </a:t>
            </a:r>
          </a:p>
          <a:p>
            <a:pPr eaLnBrk="1" hangingPunct="1"/>
            <a:r>
              <a:rPr lang="tr-TR" smtClean="0"/>
              <a:t>DÜZENLİ-PROGRAMLI ÇALIŞMAK</a:t>
            </a:r>
          </a:p>
          <a:p>
            <a:pPr eaLnBrk="1" hangingPunct="1"/>
            <a:r>
              <a:rPr lang="tr-TR" smtClean="0"/>
              <a:t>HAFTALIK VE AYLIK TEKRARLAR</a:t>
            </a:r>
          </a:p>
          <a:p>
            <a:pPr eaLnBrk="1" hangingPunct="1"/>
            <a:r>
              <a:rPr lang="tr-TR" smtClean="0"/>
              <a:t>TEST ÇÖZÜMÜ-DENEME SINAVLARI</a:t>
            </a:r>
          </a:p>
          <a:p>
            <a:pPr eaLnBrk="1" hangingPunct="1"/>
            <a:r>
              <a:rPr lang="tr-TR" smtClean="0"/>
              <a:t>FARKLI KAYNAKLAR KULLANMA</a:t>
            </a:r>
          </a:p>
          <a:p>
            <a:pPr eaLnBrk="1" hangingPunct="1"/>
            <a:r>
              <a:rPr lang="tr-TR" smtClean="0"/>
              <a:t>ÇALIŞMA ORTAMI</a:t>
            </a:r>
          </a:p>
          <a:p>
            <a:pPr eaLnBrk="1" hangingPunct="1"/>
            <a:r>
              <a:rPr lang="tr-TR" smtClean="0"/>
              <a:t>ÇALIŞMA KOŞULLARI</a:t>
            </a:r>
          </a:p>
          <a:p>
            <a:pPr eaLnBrk="1" hangingPunct="1"/>
            <a:r>
              <a:rPr lang="tr-TR" smtClean="0"/>
              <a:t>HEDEF ve MOTİVASYON</a:t>
            </a:r>
          </a:p>
          <a:p>
            <a:pPr eaLnBrk="1" hangingPunct="1"/>
            <a:r>
              <a:rPr lang="tr-TR" smtClean="0"/>
              <a:t>DÜZENLİ UYKU VE BESLENME</a:t>
            </a:r>
          </a:p>
          <a:p>
            <a:pPr eaLnBrk="1" hangingPunct="1"/>
            <a:r>
              <a:rPr lang="tr-TR" smtClean="0"/>
              <a:t>SOSYAL VE SPORTİF FAALİYETLER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G-20150306-WA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15888"/>
            <a:ext cx="9144000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Resi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4800"/>
            <a:ext cx="8569325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İLGİ VE KATILIMINIZ İÇİN;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5400"/>
            <a:ext cx="5554663" cy="2808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4000" b="1" smtClean="0">
                <a:latin typeface="Comic Sans MS" pitchFamily="66" charset="0"/>
              </a:rPr>
              <a:t>TEŞEKKÜR EDERİM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4000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TARHAN YAPRAK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PROF. DR. FUAT SEZGİN FEN LİSESİ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REHBER ÖĞRETMENİ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</p:txBody>
      </p:sp>
      <p:pic>
        <p:nvPicPr>
          <p:cNvPr id="23556" name="Picture 4" descr="j02819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05263"/>
            <a:ext cx="3429000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125538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/>
              <a:t>Çok çalışıyorum ama başarılı olamıyorum!</a:t>
            </a:r>
          </a:p>
          <a:p>
            <a:pPr eaLnBrk="1" hangingPunct="1"/>
            <a:r>
              <a:rPr lang="tr-TR" smtClean="0"/>
              <a:t>Sınavlarda çok heyecanlandığım için hiçbir şey yapamıyorum!</a:t>
            </a:r>
          </a:p>
          <a:p>
            <a:pPr eaLnBrk="1" hangingPunct="1"/>
            <a:r>
              <a:rPr lang="tr-TR" smtClean="0"/>
              <a:t>Çalışmak istiyorum ancak bir türlü dersin başına oturamıyorum!</a:t>
            </a:r>
          </a:p>
        </p:txBody>
      </p:sp>
      <p:sp>
        <p:nvSpPr>
          <p:cNvPr id="129027" name="AutoShape 3"/>
          <p:cNvSpPr>
            <a:spLocks noChangeArrowheads="1"/>
          </p:cNvSpPr>
          <p:nvPr/>
        </p:nvSpPr>
        <p:spPr bwMode="auto">
          <a:xfrm>
            <a:off x="4500563" y="393382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5084763"/>
            <a:ext cx="9144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tr-TR" sz="2800">
                <a:solidFill>
                  <a:schemeClr val="folHlink"/>
                </a:solidFill>
              </a:rPr>
              <a:t>Diyorsanız eğer, çalışmayı bilmiyorsunuz demektir…</a:t>
            </a:r>
          </a:p>
          <a:p>
            <a:pPr algn="ctr"/>
            <a:r>
              <a:rPr lang="tr-TR" sz="2800">
                <a:solidFill>
                  <a:schemeClr val="folHlink"/>
                </a:solidFill>
              </a:rPr>
              <a:t>Bizler sizden çok çalışmanızı değil verimli çalışmanızı istiyoruz.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nimBg="1"/>
      <p:bldP spid="1290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611188" y="981075"/>
            <a:ext cx="8424862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Amaçsızsanız,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Plan ve Programsız çalışıyorsanız,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Evin değişik yerlerinde çalışıyorsanız,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Yatarak, uzanarak ders çalışıyorsanız,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b="1">
                <a:solidFill>
                  <a:srgbClr val="FFFF00"/>
                </a:solidFill>
              </a:rPr>
              <a:t>= Televizyon/pc karşısında yada müzik dinleyerek çalışıyorsanız, ya da cep telefonu eşliğinde ders çalışıyorsanız,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Ezberleyerek öğrenmeye çalışıyorsanız,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Kaynaklardan yararlanmıyorsanız,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Tekrar yapmıyorsanız,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tr-TR" sz="2800" b="1">
                <a:solidFill>
                  <a:srgbClr val="FFFF00"/>
                </a:solidFill>
              </a:rPr>
              <a:t>= Ders yaparken başka şeyleri düşünüyorsanız, çalışmanızı bölüyorsanız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611188" y="195263"/>
            <a:ext cx="7343775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36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 Ğ E R 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611188" y="5667375"/>
            <a:ext cx="7343775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36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Yanlış Çalışıyorsunuz…</a:t>
            </a:r>
            <a:r>
              <a:rPr lang="tr-TR" sz="36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15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15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01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15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201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15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3" grpId="0"/>
      <p:bldP spid="2017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ğımlılıklar 1,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yse_sust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76200"/>
            <a:ext cx="8991600" cy="678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7988300" cy="1143000"/>
          </a:xfrm>
        </p:spPr>
        <p:txBody>
          <a:bodyPr/>
          <a:lstStyle/>
          <a:p>
            <a:pPr eaLnBrk="1" hangingPunct="1"/>
            <a:r>
              <a:rPr lang="tr-TR" sz="3000" smtClean="0">
                <a:solidFill>
                  <a:srgbClr val="66FF33"/>
                </a:solidFill>
              </a:rPr>
              <a:t>Eğer hayallerin yoksa nasıl gerçekleşebilirler ki…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16113"/>
            <a:ext cx="7570787" cy="4249737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tr-TR" smtClean="0">
                <a:solidFill>
                  <a:schemeClr val="folHlink"/>
                </a:solidFill>
              </a:rPr>
              <a:t>Belirlenmiş olmak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tr-TR" smtClean="0">
                <a:solidFill>
                  <a:schemeClr val="folHlink"/>
                </a:solidFill>
              </a:rPr>
              <a:t>Ölçülebilir olmak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tr-TR" smtClean="0">
                <a:solidFill>
                  <a:schemeClr val="folHlink"/>
                </a:solidFill>
              </a:rPr>
              <a:t>Yapılabilir olmak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tr-TR" smtClean="0">
                <a:solidFill>
                  <a:schemeClr val="folHlink"/>
                </a:solidFill>
              </a:rPr>
              <a:t>Gerçekçi olmak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tr-TR" smtClean="0">
                <a:solidFill>
                  <a:schemeClr val="folHlink"/>
                </a:solidFill>
              </a:rPr>
              <a:t>Zaman içinde sınırlanmış olmak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900113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 sz="4400">
                <a:solidFill>
                  <a:schemeClr val="tx2"/>
                </a:solidFill>
              </a:rPr>
              <a:t>Önce Amaç ve Hedef ...</a:t>
            </a:r>
          </a:p>
        </p:txBody>
      </p:sp>
      <p:pic>
        <p:nvPicPr>
          <p:cNvPr id="9221" name="Picture 5" descr="rehberl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276475"/>
            <a:ext cx="214153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831850" y="5741988"/>
            <a:ext cx="719613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>
                <a:solidFill>
                  <a:srgbClr val="66FF33"/>
                </a:solidFill>
              </a:rPr>
              <a:t>İlim ilim bilmektir, ilim kendini bilmektir, sen kendini bilmezsen ya nice okumaktır. (Yunus Emre)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63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Monotype Sorts"/>
              <a:buNone/>
            </a:pPr>
            <a:r>
              <a:rPr lang="tr-TR" sz="3000" b="1" smtClean="0">
                <a:solidFill>
                  <a:srgbClr val="FF0000"/>
                </a:solidFill>
                <a:latin typeface="Arial" pitchFamily="34" charset="0"/>
              </a:rPr>
              <a:t>                              HEDEFLER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3000" b="1" smtClean="0">
                <a:latin typeface="Arial" pitchFamily="34" charset="0"/>
              </a:rPr>
              <a:t>Üç tane küçük liste düzenleyin.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3000" b="1" smtClean="0">
                <a:latin typeface="Arial" pitchFamily="34" charset="0"/>
              </a:rPr>
              <a:t>1. Liste için gözlerinizi kapatın, arkanıza yaslanın... Sessizce 1 dk 10 yıl sonrasını düşünün. Nerede olacaksınız ve neler yapacaksınız.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3000" b="1" smtClean="0">
                <a:latin typeface="Arial" pitchFamily="34" charset="0"/>
              </a:rPr>
              <a:t>Sonra bunları yazın.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3000" b="1" smtClean="0">
                <a:latin typeface="Arial" pitchFamily="34" charset="0"/>
              </a:rPr>
              <a:t>Listenizde soyut değil, somut kavramlar kullanın.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3000" b="1" smtClean="0">
                <a:latin typeface="Arial" pitchFamily="34" charset="0"/>
              </a:rPr>
              <a:t>2. Liste için aynı yöntemi kullanın 1 yıl sonrası düşünün.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3000" b="1" smtClean="0">
                <a:latin typeface="Arial" pitchFamily="34" charset="0"/>
              </a:rPr>
              <a:t>3. Listeyi de aynı yöntemle 1 ay sonrasına uygulayın.</a:t>
            </a:r>
          </a:p>
          <a:p>
            <a:pPr algn="just" eaLnBrk="1" hangingPunct="1"/>
            <a:r>
              <a:rPr lang="tr-TR" sz="3000" b="1" smtClean="0">
                <a:latin typeface="Arial" pitchFamily="34" charset="0"/>
              </a:rPr>
              <a:t>Sonra bu listedekileri önem sırasına göre numaralayın.</a:t>
            </a:r>
            <a:endParaRPr lang="tr-TR" sz="30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6613"/>
            <a:ext cx="77724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Unutmayın ki tembel insan yoktur. Sadece kendisine ilham kaynağı oluşturacak kadar güçlü hedefleri olmayan insanlar vardır.</a:t>
            </a:r>
            <a:br>
              <a:rPr lang="tr-TR" smtClean="0"/>
            </a:b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Erişmek istedikleri bir hedefi olmayanlar, çalışmaktan zevk almazlar. </a:t>
            </a:r>
            <a:br>
              <a:rPr lang="tr-TR" smtClean="0"/>
            </a:br>
            <a:r>
              <a:rPr lang="tr-TR" smtClean="0"/>
              <a:t>(Emile Raux)</a:t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- Gideceğiniz yeri bilmiyorsanız, vardığınız yerin önemi yoktur. </a:t>
            </a:r>
            <a:br>
              <a:rPr lang="tr-TR" smtClean="0"/>
            </a:br>
            <a:r>
              <a:rPr lang="tr-TR" smtClean="0"/>
              <a:t>(Peter F. Durucker) 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1148</TotalTime>
  <Words>626</Words>
  <Application>Microsoft Office PowerPoint</Application>
  <PresentationFormat>Ekran Gösterisi (4:3)</PresentationFormat>
  <Paragraphs>135</Paragraphs>
  <Slides>21</Slides>
  <Notes>7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33" baseType="lpstr">
      <vt:lpstr>Tahoma</vt:lpstr>
      <vt:lpstr>Arial</vt:lpstr>
      <vt:lpstr>Calibri</vt:lpstr>
      <vt:lpstr>Constantia</vt:lpstr>
      <vt:lpstr>Wingdings 2</vt:lpstr>
      <vt:lpstr>Comic Sans MS</vt:lpstr>
      <vt:lpstr>Wingdings</vt:lpstr>
      <vt:lpstr>Monotype Sorts</vt:lpstr>
      <vt:lpstr>00455</vt:lpstr>
      <vt:lpstr>Algerian</vt:lpstr>
      <vt:lpstr>Akış</vt:lpstr>
      <vt:lpstr>Microsoft Clip Gallery</vt:lpstr>
      <vt:lpstr>VERİMLİ DERS ÇALIŞMA         YÖNTEMLERİ</vt:lpstr>
      <vt:lpstr>PowerPoint Sunusu</vt:lpstr>
      <vt:lpstr>PowerPoint Sunusu</vt:lpstr>
      <vt:lpstr>PowerPoint Sunusu</vt:lpstr>
      <vt:lpstr>PowerPoint Sunusu</vt:lpstr>
      <vt:lpstr>PowerPoint Sunusu</vt:lpstr>
      <vt:lpstr>Eğer hayallerin yoksa nasıl gerçekleşebilirler ki…</vt:lpstr>
      <vt:lpstr>PowerPoint Sunusu</vt:lpstr>
      <vt:lpstr>.</vt:lpstr>
      <vt:lpstr>PowerPoint Sunusu</vt:lpstr>
      <vt:lpstr>PowerPoint Sunusu</vt:lpstr>
      <vt:lpstr>PowerPoint Sunusu</vt:lpstr>
      <vt:lpstr>PowerPoint Sunusu</vt:lpstr>
      <vt:lpstr>PowerPoint Sunusu</vt:lpstr>
      <vt:lpstr>İyi Bir Program Nasıl Olmalıdır?</vt:lpstr>
      <vt:lpstr>İyi Bir Program Nasıl Olmalıdır?</vt:lpstr>
      <vt:lpstr>PowerPoint Sunusu</vt:lpstr>
      <vt:lpstr>ÇALIŞMA STRATEJİLERİ</vt:lpstr>
      <vt:lpstr>PowerPoint Sunusu</vt:lpstr>
      <vt:lpstr>PowerPoint Sunusu</vt:lpstr>
      <vt:lpstr>İLGİ VE KATILIMINIZ İÇİN;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Ogretmen</dc:creator>
  <cp:lastModifiedBy>Tuncer Çetinkaya</cp:lastModifiedBy>
  <cp:revision>56</cp:revision>
  <cp:lastPrinted>1601-01-01T00:00:00Z</cp:lastPrinted>
  <dcterms:created xsi:type="dcterms:W3CDTF">1601-01-01T00:00:00Z</dcterms:created>
  <dcterms:modified xsi:type="dcterms:W3CDTF">2017-12-30T10:06:51Z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