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445" r:id="rId2"/>
    <p:sldId id="267" r:id="rId3"/>
    <p:sldId id="380" r:id="rId4"/>
    <p:sldId id="378" r:id="rId5"/>
    <p:sldId id="452" r:id="rId6"/>
    <p:sldId id="379" r:id="rId7"/>
    <p:sldId id="383" r:id="rId8"/>
    <p:sldId id="385" r:id="rId9"/>
    <p:sldId id="381" r:id="rId10"/>
    <p:sldId id="384" r:id="rId11"/>
    <p:sldId id="387" r:id="rId12"/>
    <p:sldId id="386" r:id="rId13"/>
    <p:sldId id="343" r:id="rId14"/>
    <p:sldId id="382" r:id="rId15"/>
    <p:sldId id="393" r:id="rId16"/>
    <p:sldId id="434" r:id="rId17"/>
    <p:sldId id="342" r:id="rId18"/>
    <p:sldId id="392" r:id="rId19"/>
    <p:sldId id="388" r:id="rId20"/>
    <p:sldId id="389" r:id="rId21"/>
    <p:sldId id="395" r:id="rId22"/>
    <p:sldId id="396" r:id="rId23"/>
    <p:sldId id="456" r:id="rId24"/>
    <p:sldId id="457" r:id="rId25"/>
    <p:sldId id="397" r:id="rId26"/>
    <p:sldId id="398" r:id="rId27"/>
    <p:sldId id="399" r:id="rId28"/>
    <p:sldId id="400" r:id="rId29"/>
    <p:sldId id="459" r:id="rId30"/>
    <p:sldId id="401" r:id="rId31"/>
    <p:sldId id="402" r:id="rId32"/>
    <p:sldId id="403" r:id="rId33"/>
    <p:sldId id="442" r:id="rId34"/>
    <p:sldId id="404" r:id="rId35"/>
    <p:sldId id="405" r:id="rId36"/>
    <p:sldId id="406" r:id="rId37"/>
    <p:sldId id="407" r:id="rId38"/>
    <p:sldId id="440" r:id="rId39"/>
    <p:sldId id="408" r:id="rId40"/>
    <p:sldId id="409" r:id="rId41"/>
    <p:sldId id="410" r:id="rId42"/>
    <p:sldId id="411" r:id="rId43"/>
    <p:sldId id="412" r:id="rId44"/>
    <p:sldId id="413" r:id="rId45"/>
    <p:sldId id="451" r:id="rId46"/>
    <p:sldId id="450" r:id="rId47"/>
    <p:sldId id="449" r:id="rId48"/>
    <p:sldId id="416" r:id="rId49"/>
    <p:sldId id="417" r:id="rId50"/>
    <p:sldId id="418" r:id="rId51"/>
    <p:sldId id="419" r:id="rId52"/>
    <p:sldId id="420" r:id="rId53"/>
    <p:sldId id="421" r:id="rId54"/>
    <p:sldId id="436" r:id="rId55"/>
    <p:sldId id="425" r:id="rId56"/>
    <p:sldId id="426" r:id="rId57"/>
    <p:sldId id="427" r:id="rId58"/>
    <p:sldId id="428" r:id="rId59"/>
    <p:sldId id="429" r:id="rId60"/>
    <p:sldId id="430" r:id="rId61"/>
    <p:sldId id="431" r:id="rId62"/>
    <p:sldId id="432" r:id="rId63"/>
    <p:sldId id="443" r:id="rId64"/>
    <p:sldId id="433" r:id="rId65"/>
    <p:sldId id="439" r:id="rId66"/>
    <p:sldId id="390" r:id="rId67"/>
    <p:sldId id="350" r:id="rId68"/>
    <p:sldId id="351" r:id="rId69"/>
    <p:sldId id="355" r:id="rId70"/>
    <p:sldId id="308" r:id="rId71"/>
    <p:sldId id="309" r:id="rId72"/>
    <p:sldId id="310" r:id="rId73"/>
    <p:sldId id="311" r:id="rId74"/>
    <p:sldId id="312" r:id="rId75"/>
    <p:sldId id="313" r:id="rId76"/>
    <p:sldId id="314" r:id="rId77"/>
    <p:sldId id="315" r:id="rId78"/>
    <p:sldId id="461" r:id="rId79"/>
    <p:sldId id="462" r:id="rId80"/>
    <p:sldId id="316" r:id="rId81"/>
    <p:sldId id="317" r:id="rId82"/>
    <p:sldId id="318" r:id="rId83"/>
    <p:sldId id="319" r:id="rId84"/>
    <p:sldId id="320" r:id="rId85"/>
    <p:sldId id="328" r:id="rId86"/>
    <p:sldId id="329" r:id="rId87"/>
    <p:sldId id="331" r:id="rId88"/>
    <p:sldId id="332" r:id="rId89"/>
    <p:sldId id="333" r:id="rId90"/>
    <p:sldId id="453" r:id="rId91"/>
    <p:sldId id="454" r:id="rId92"/>
    <p:sldId id="455" r:id="rId93"/>
    <p:sldId id="334" r:id="rId94"/>
    <p:sldId id="335" r:id="rId95"/>
    <p:sldId id="336" r:id="rId96"/>
    <p:sldId id="441" r:id="rId97"/>
    <p:sldId id="444" r:id="rId98"/>
    <p:sldId id="338" r:id="rId9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p:scale>
          <a:sx n="75" d="100"/>
          <a:sy n="75" d="100"/>
        </p:scale>
        <p:origin x="-1230"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C2E95B-554F-4624-84B8-CD009D1C26E5}" type="datetimeFigureOut">
              <a:rPr lang="tr-TR" smtClean="0"/>
              <a:pPr/>
              <a:t>26.12.2017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2F861-6013-4ABB-9A94-AFD3AB4533ED}" type="slidenum">
              <a:rPr lang="tr-TR" smtClean="0"/>
              <a:pPr/>
              <a:t>‹#›</a:t>
            </a:fld>
            <a:endParaRPr lang="tr-TR"/>
          </a:p>
        </p:txBody>
      </p:sp>
    </p:spTree>
    <p:extLst>
      <p:ext uri="{BB962C8B-B14F-4D97-AF65-F5344CB8AC3E}">
        <p14:creationId xmlns:p14="http://schemas.microsoft.com/office/powerpoint/2010/main" val="270843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26.12.2017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26.12.2017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26.12.2017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26.12.2017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26.12.2017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26.12.2017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26.12.2017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26.12.2017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26.12.2017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26.12.2017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26.12.2017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26.12.2017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konomi.haberturk.com/etiket/pc" TargetMode="External"/><Relationship Id="rId2" Type="http://schemas.openxmlformats.org/officeDocument/2006/relationships/hyperlink" Target="http://ekonomi.haberturk.com/etiket/inter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aberturk.com/saglik/etiket/internet_ba%C4%9F%C4%B1ml%C4%B1l%C4%B1%C4%9F%C4%B1_poliklini%C4%9Fi" TargetMode="External"/><Relationship Id="rId7" Type="http://schemas.openxmlformats.org/officeDocument/2006/relationships/hyperlink" Target="http://www.haberturk.com/saglik/etiket/dr_ramazan_konkan" TargetMode="External"/><Relationship Id="rId2" Type="http://schemas.openxmlformats.org/officeDocument/2006/relationships/hyperlink" Target="http://www.haberturk.com/saglik/etiket/bak%C4%B1rk%C3%B6y" TargetMode="External"/><Relationship Id="rId1" Type="http://schemas.openxmlformats.org/officeDocument/2006/relationships/slideLayout" Target="../slideLayouts/slideLayout2.xml"/><Relationship Id="rId6" Type="http://schemas.openxmlformats.org/officeDocument/2006/relationships/hyperlink" Target="http://www.haberturk.com/saglik/etiket/internet_ba%C4%9F%C4%B1ml%C4%B1l%C4%B1%C4%9F%C4%B1" TargetMode="External"/><Relationship Id="rId5" Type="http://schemas.openxmlformats.org/officeDocument/2006/relationships/hyperlink" Target="http://www.haberturk.com/saglik/etiket/internet_ba%C4%9F%C4%B1ml%C4%B1s%C4%B1" TargetMode="External"/><Relationship Id="rId4" Type="http://schemas.openxmlformats.org/officeDocument/2006/relationships/hyperlink" Target="http://www.haberturk.com/saglik/etiket/prof_dr_mazhar_osman_ruh_sa%C4%9Fl%C4%B1%C4%9F%C4%B1_ve_sinir_hastal%C4%B1klar%C4%B1_hastanes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ondakikahaberleri.info.tr/ailesine" TargetMode="External"/><Relationship Id="rId7" Type="http://schemas.openxmlformats.org/officeDocument/2006/relationships/hyperlink" Target="http://www.sondakikahaberleri.info.tr/genc-kiz" TargetMode="External"/><Relationship Id="rId2" Type="http://schemas.openxmlformats.org/officeDocument/2006/relationships/hyperlink" Target="http://www.sondakikahaberleri.info.tr/askina" TargetMode="External"/><Relationship Id="rId1" Type="http://schemas.openxmlformats.org/officeDocument/2006/relationships/slideLayout" Target="../slideLayouts/slideLayout2.xml"/><Relationship Id="rId6" Type="http://schemas.openxmlformats.org/officeDocument/2006/relationships/hyperlink" Target="http://www.sondakikahaberleri.info.tr/kaliforniya" TargetMode="External"/><Relationship Id="rId5" Type="http://schemas.openxmlformats.org/officeDocument/2006/relationships/hyperlink" Target="http://www.sondakikahaberleri.info.tr/ilaci" TargetMode="External"/><Relationship Id="rId4" Type="http://schemas.openxmlformats.org/officeDocument/2006/relationships/hyperlink" Target="http://www.sondakikahaberleri.info.tr/uyku"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2843808" y="4293096"/>
            <a:ext cx="3024336" cy="1164170"/>
            <a:chOff x="2230480" y="3945098"/>
            <a:chExt cx="4573768" cy="186016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83" y="3956999"/>
              <a:ext cx="1848265" cy="18482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480" y="3945098"/>
              <a:ext cx="1837464" cy="1837464"/>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559" y="1196752"/>
            <a:ext cx="4762500" cy="2381250"/>
          </a:xfrm>
          <a:prstGeom prst="rect">
            <a:avLst/>
          </a:prstGeom>
        </p:spPr>
      </p:pic>
    </p:spTree>
    <p:extLst>
      <p:ext uri="{BB962C8B-B14F-4D97-AF65-F5344CB8AC3E}">
        <p14:creationId xmlns:p14="http://schemas.microsoft.com/office/powerpoint/2010/main" val="41172329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000" b="1" dirty="0">
                <a:solidFill>
                  <a:schemeClr val="bg1"/>
                </a:solidFill>
              </a:rPr>
              <a:t>3 ayda 70 internet bağımlısı</a:t>
            </a:r>
            <a:r>
              <a:rPr lang="tr-TR" sz="2000" b="1" dirty="0" smtClean="0">
                <a:solidFill>
                  <a:schemeClr val="bg1"/>
                </a:solidFill>
              </a:rPr>
              <a:t>! (başvuru)</a:t>
            </a:r>
            <a:r>
              <a:rPr lang="tr-TR" sz="2000" dirty="0">
                <a:solidFill>
                  <a:schemeClr val="bg1"/>
                </a:solidFill>
              </a:rPr>
              <a:t/>
            </a:r>
            <a:br>
              <a:rPr lang="tr-TR" sz="2000" dirty="0">
                <a:solidFill>
                  <a:schemeClr val="bg1"/>
                </a:solidFill>
              </a:rPr>
            </a:br>
            <a:r>
              <a:rPr lang="tr-TR" sz="2000" b="1" dirty="0">
                <a:solidFill>
                  <a:schemeClr val="bg1"/>
                </a:solidFill>
              </a:rPr>
              <a:t>Bakırköy'de tedavi altına alındılar. "PC'me dokunursanız kendimi jiletlerim diyen çıktı"</a:t>
            </a:r>
            <a:r>
              <a:rPr lang="tr-TR" sz="2000" dirty="0">
                <a:solidFill>
                  <a:schemeClr val="bg1"/>
                </a:solidFill>
              </a:rPr>
              <a:t>22 Şubat 2012 Çarşamba, 08:54:40</a:t>
            </a:r>
            <a:br>
              <a:rPr lang="tr-TR" sz="2000" dirty="0">
                <a:solidFill>
                  <a:schemeClr val="bg1"/>
                </a:solidFill>
              </a:rPr>
            </a:br>
            <a:endParaRPr lang="tr-TR" sz="2000" dirty="0">
              <a:solidFill>
                <a:schemeClr val="bg1"/>
              </a:solidFill>
            </a:endParaRPr>
          </a:p>
        </p:txBody>
      </p:sp>
      <p:sp>
        <p:nvSpPr>
          <p:cNvPr id="3" name="İçerik Yer Tutucusu 2"/>
          <p:cNvSpPr>
            <a:spLocks noGrp="1"/>
          </p:cNvSpPr>
          <p:nvPr>
            <p:ph idx="1"/>
          </p:nvPr>
        </p:nvSpPr>
        <p:spPr/>
        <p:txBody>
          <a:bodyPr/>
          <a:lstStyle/>
          <a:p>
            <a:pPr marL="0" indent="0">
              <a:buNone/>
            </a:pPr>
            <a:r>
              <a:rPr lang="tr-TR" sz="1800" dirty="0">
                <a:solidFill>
                  <a:schemeClr val="bg1"/>
                </a:solidFill>
              </a:rPr>
              <a:t>16 yaşın üzerine 50’den fazla </a:t>
            </a:r>
            <a:r>
              <a:rPr lang="tr-TR" sz="1800" u="sng" dirty="0">
                <a:solidFill>
                  <a:schemeClr val="bg1"/>
                </a:solidFill>
                <a:hlinkClick r:id="rId2"/>
              </a:rPr>
              <a:t>internet</a:t>
            </a:r>
            <a:r>
              <a:rPr lang="tr-TR" sz="1800" dirty="0">
                <a:solidFill>
                  <a:schemeClr val="bg1"/>
                </a:solidFill>
              </a:rPr>
              <a:t> bağımlısını takip ettiklerini ve çoğunun online oyun (MMPORG) bağımlısı olduğunu belirten </a:t>
            </a:r>
            <a:r>
              <a:rPr lang="tr-TR" sz="1800" dirty="0" err="1">
                <a:solidFill>
                  <a:schemeClr val="bg1"/>
                </a:solidFill>
              </a:rPr>
              <a:t>Şenormancı</a:t>
            </a:r>
            <a:r>
              <a:rPr lang="tr-TR" sz="1800" dirty="0">
                <a:solidFill>
                  <a:schemeClr val="bg1"/>
                </a:solidFill>
              </a:rPr>
              <a:t> ise şu bilgileri verdi: “Çoğunluğu </a:t>
            </a:r>
            <a:r>
              <a:rPr lang="tr-TR" sz="1800" u="sng" dirty="0">
                <a:solidFill>
                  <a:schemeClr val="bg1"/>
                </a:solidFill>
                <a:hlinkClick r:id="rId2"/>
              </a:rPr>
              <a:t>internet</a:t>
            </a:r>
            <a:r>
              <a:rPr lang="tr-TR" sz="1800" dirty="0">
                <a:solidFill>
                  <a:schemeClr val="bg1"/>
                </a:solidFill>
              </a:rPr>
              <a:t> bağımlılığı yüzünden okulu bırakmış, 20’li yaşlarda gençler geliyor. ‘</a:t>
            </a:r>
            <a:r>
              <a:rPr lang="tr-TR" sz="1800" u="sng" dirty="0">
                <a:solidFill>
                  <a:schemeClr val="bg1"/>
                </a:solidFill>
              </a:rPr>
              <a:t>Rekorum 72 saat </a:t>
            </a:r>
            <a:r>
              <a:rPr lang="tr-TR" sz="1800" u="sng" dirty="0">
                <a:solidFill>
                  <a:schemeClr val="bg1"/>
                </a:solidFill>
                <a:hlinkClick r:id="rId3"/>
              </a:rPr>
              <a:t>PC</a:t>
            </a:r>
            <a:r>
              <a:rPr lang="tr-TR" sz="1800" dirty="0">
                <a:solidFill>
                  <a:schemeClr val="bg1"/>
                </a:solidFill>
              </a:rPr>
              <a:t> başından hiç kalkmamak. </a:t>
            </a:r>
            <a:r>
              <a:rPr lang="tr-TR" sz="1800" u="sng" dirty="0">
                <a:solidFill>
                  <a:schemeClr val="bg1"/>
                </a:solidFill>
              </a:rPr>
              <a:t>Yemeğimi bile annem yanıma getiriyordu’ diyor. Yasaklandığında, annesine babasına bıçak çeken, kendini jiletleyenler bile oluyor.’’ </a:t>
            </a:r>
            <a:r>
              <a:rPr lang="tr-TR" sz="1800" dirty="0">
                <a:solidFill>
                  <a:schemeClr val="bg1"/>
                </a:solidFill>
              </a:rPr>
              <a:t/>
            </a:r>
            <a:br>
              <a:rPr lang="tr-TR" sz="1800" dirty="0">
                <a:solidFill>
                  <a:schemeClr val="bg1"/>
                </a:solidFill>
              </a:rPr>
            </a:br>
            <a:r>
              <a:rPr lang="tr-TR" sz="1800" dirty="0">
                <a:solidFill>
                  <a:schemeClr val="bg1"/>
                </a:solidFill>
              </a:rPr>
              <a:t/>
            </a:r>
            <a:br>
              <a:rPr lang="tr-TR" sz="1800" dirty="0">
                <a:solidFill>
                  <a:schemeClr val="bg1"/>
                </a:solidFill>
              </a:rPr>
            </a:br>
            <a:r>
              <a:rPr lang="tr-TR" sz="1800" b="1" dirty="0">
                <a:solidFill>
                  <a:schemeClr val="bg1"/>
                </a:solidFill>
              </a:rPr>
              <a:t>‘GÜNDE 12 SAAT OYUN OYNUYOR AMA BİR E-POSTASI YOK’ </a:t>
            </a:r>
            <a:r>
              <a:rPr lang="tr-TR" sz="1800" dirty="0">
                <a:solidFill>
                  <a:schemeClr val="bg1"/>
                </a:solidFill>
              </a:rPr>
              <a:t/>
            </a:r>
            <a:br>
              <a:rPr lang="tr-TR" sz="1800" dirty="0">
                <a:solidFill>
                  <a:schemeClr val="bg1"/>
                </a:solidFill>
              </a:rPr>
            </a:br>
            <a:r>
              <a:rPr lang="tr-TR" sz="1800" dirty="0">
                <a:solidFill>
                  <a:schemeClr val="bg1"/>
                </a:solidFill>
              </a:rPr>
              <a:t>Kendilerine  başvuranlar arasında günde 12 saat online oyun oynayan ama bir eposta adresi kullanmayanların da bulunduğuna dikkat çeken Dr. Ramazan </a:t>
            </a:r>
            <a:r>
              <a:rPr lang="tr-TR" sz="1800" dirty="0" err="1">
                <a:solidFill>
                  <a:schemeClr val="bg1"/>
                </a:solidFill>
              </a:rPr>
              <a:t>Konkan</a:t>
            </a:r>
            <a:r>
              <a:rPr lang="tr-TR" sz="1800" dirty="0">
                <a:solidFill>
                  <a:schemeClr val="bg1"/>
                </a:solidFill>
              </a:rPr>
              <a:t> da “Biz, </a:t>
            </a:r>
            <a:r>
              <a:rPr lang="tr-TR" sz="1800" u="sng" dirty="0">
                <a:solidFill>
                  <a:schemeClr val="bg1"/>
                </a:solidFill>
                <a:hlinkClick r:id="rId2"/>
              </a:rPr>
              <a:t>internet</a:t>
            </a:r>
            <a:r>
              <a:rPr lang="tr-TR" sz="1800" dirty="0">
                <a:solidFill>
                  <a:schemeClr val="bg1"/>
                </a:solidFill>
              </a:rPr>
              <a:t>i  ‘Sınırlı ve kontrollü kullanın’ diyoruz ama bu işin endüstrisi, ‘Daha çok ve sınırsız kullanın, hatta başından hiç kalkmayın’ diyor. </a:t>
            </a:r>
            <a:r>
              <a:rPr lang="tr-TR" sz="1800" u="sng" dirty="0">
                <a:solidFill>
                  <a:schemeClr val="bg1"/>
                </a:solidFill>
              </a:rPr>
              <a:t>Bize başvuran bir öğretmen, bütün derslerini tek güne sıkıştırdıktan sonra geri kalan tüm zamanını </a:t>
            </a:r>
            <a:r>
              <a:rPr lang="tr-TR" sz="1800" u="sng" dirty="0">
                <a:solidFill>
                  <a:schemeClr val="bg1"/>
                </a:solidFill>
                <a:hlinkClick r:id="rId2"/>
              </a:rPr>
              <a:t>internet</a:t>
            </a:r>
            <a:r>
              <a:rPr lang="tr-TR" sz="1800" u="sng" dirty="0">
                <a:solidFill>
                  <a:schemeClr val="bg1"/>
                </a:solidFill>
              </a:rPr>
              <a:t> üzerinde sosyal ağlara ayırdığını dile getirdi.</a:t>
            </a:r>
            <a:r>
              <a:rPr lang="tr-TR" dirty="0">
                <a:solidFill>
                  <a:schemeClr val="bg1"/>
                </a:solidFill>
              </a:rPr>
              <a:t/>
            </a:r>
            <a:br>
              <a:rPr lang="tr-TR" dirty="0">
                <a:solidFill>
                  <a:schemeClr val="bg1"/>
                </a:solidFill>
              </a:rPr>
            </a:br>
            <a:r>
              <a:rPr lang="tr-TR" dirty="0">
                <a:solidFill>
                  <a:schemeClr val="bg1"/>
                </a:solidFill>
              </a:rPr>
              <a:t/>
            </a:r>
            <a:br>
              <a:rPr lang="tr-TR" dirty="0">
                <a:solidFill>
                  <a:schemeClr val="bg1"/>
                </a:solidFill>
              </a:rPr>
            </a:br>
            <a:endParaRPr lang="tr-TR" dirty="0">
              <a:solidFill>
                <a:schemeClr val="bg1"/>
              </a:solidFill>
            </a:endParaRPr>
          </a:p>
        </p:txBody>
      </p:sp>
    </p:spTree>
    <p:extLst>
      <p:ext uri="{BB962C8B-B14F-4D97-AF65-F5344CB8AC3E}">
        <p14:creationId xmlns:p14="http://schemas.microsoft.com/office/powerpoint/2010/main" val="351521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endParaRPr lang="tr-TR" sz="1600" u="sng" dirty="0" smtClean="0">
              <a:hlinkClick r:id="rId2"/>
            </a:endParaRPr>
          </a:p>
          <a:p>
            <a:pPr marL="0" indent="0">
              <a:buNone/>
            </a:pPr>
            <a:r>
              <a:rPr lang="tr-TR" sz="1600" u="sng" dirty="0">
                <a:solidFill>
                  <a:schemeClr val="bg1"/>
                </a:solidFill>
                <a:hlinkClick r:id="rId2"/>
              </a:rPr>
              <a:t> </a:t>
            </a:r>
            <a:r>
              <a:rPr lang="tr-TR" sz="1600" u="sng" dirty="0" smtClean="0">
                <a:solidFill>
                  <a:schemeClr val="bg1"/>
                </a:solidFill>
                <a:hlinkClick r:id="rId2"/>
              </a:rPr>
              <a:t>       Bakırköy</a:t>
            </a:r>
            <a:r>
              <a:rPr lang="tr-TR" sz="1600" dirty="0" smtClean="0">
                <a:solidFill>
                  <a:schemeClr val="bg1"/>
                </a:solidFill>
              </a:rPr>
              <a:t>’de </a:t>
            </a:r>
            <a:r>
              <a:rPr lang="tr-TR" sz="1600" dirty="0">
                <a:solidFill>
                  <a:schemeClr val="bg1"/>
                </a:solidFill>
              </a:rPr>
              <a:t>yeni açılan </a:t>
            </a:r>
            <a:r>
              <a:rPr lang="tr-TR" sz="1600" u="sng" dirty="0">
                <a:solidFill>
                  <a:schemeClr val="bg1"/>
                </a:solidFill>
                <a:hlinkClick r:id="rId3"/>
              </a:rPr>
              <a:t>İnternet Bağımlılığı Polikliniği</a:t>
            </a:r>
            <a:r>
              <a:rPr lang="tr-TR" sz="1600" dirty="0">
                <a:solidFill>
                  <a:schemeClr val="bg1"/>
                </a:solidFill>
              </a:rPr>
              <a:t>’ne başvuranların yarısından fazlasına “bağımlı” teşhisi konuldu. Aralarında işini kaybeden işadamları ve 24 saat yemeden içmeden bilgisayar başında oturanlar var</a:t>
            </a:r>
          </a:p>
          <a:p>
            <a:r>
              <a:rPr lang="tr-TR" sz="1600" u="sng" dirty="0">
                <a:solidFill>
                  <a:schemeClr val="bg1"/>
                </a:solidFill>
                <a:hlinkClick r:id="rId2"/>
              </a:rPr>
              <a:t>Bakırköy</a:t>
            </a:r>
            <a:r>
              <a:rPr lang="tr-TR" sz="1600" dirty="0">
                <a:solidFill>
                  <a:schemeClr val="bg1"/>
                </a:solidFill>
              </a:rPr>
              <a:t> </a:t>
            </a:r>
            <a:r>
              <a:rPr lang="tr-TR" sz="1600" u="sng" dirty="0">
                <a:solidFill>
                  <a:schemeClr val="bg1"/>
                </a:solidFill>
                <a:hlinkClick r:id="rId4"/>
              </a:rPr>
              <a:t>Prof. Dr. Mazhar Osman Ruh Sağlığı ve Sinir Hastalıkları Hastanesi</a:t>
            </a:r>
            <a:r>
              <a:rPr lang="tr-TR" sz="1600" dirty="0">
                <a:solidFill>
                  <a:schemeClr val="bg1"/>
                </a:solidFill>
              </a:rPr>
              <a:t>’nde 11 ay önce açılan </a:t>
            </a:r>
            <a:r>
              <a:rPr lang="tr-TR" sz="1600" u="sng" dirty="0">
                <a:solidFill>
                  <a:schemeClr val="bg1"/>
                </a:solidFill>
                <a:hlinkClick r:id="rId3"/>
              </a:rPr>
              <a:t>İnternet Bağımlılığı Polikliniği</a:t>
            </a:r>
            <a:r>
              <a:rPr lang="tr-TR" sz="1600" dirty="0">
                <a:solidFill>
                  <a:schemeClr val="bg1"/>
                </a:solidFill>
              </a:rPr>
              <a:t>’ne başvuran ve “hasta” teşhisi konulanlar arasında doktor da var, öğretmen de. Kliniğe başvuran </a:t>
            </a:r>
            <a:r>
              <a:rPr lang="tr-TR" sz="1600" u="sng" dirty="0">
                <a:solidFill>
                  <a:schemeClr val="bg1"/>
                </a:solidFill>
              </a:rPr>
              <a:t>700 kişiden 310’una “</a:t>
            </a:r>
            <a:r>
              <a:rPr lang="tr-TR" sz="1600" u="sng" dirty="0">
                <a:solidFill>
                  <a:schemeClr val="bg1"/>
                </a:solidFill>
                <a:hlinkClick r:id="rId5"/>
              </a:rPr>
              <a:t>internet bağımlısı</a:t>
            </a:r>
            <a:r>
              <a:rPr lang="tr-TR" sz="1600" u="sng" dirty="0">
                <a:solidFill>
                  <a:schemeClr val="bg1"/>
                </a:solidFill>
              </a:rPr>
              <a:t>” teşhisi konuldu. </a:t>
            </a:r>
            <a:r>
              <a:rPr lang="tr-TR" sz="1600" dirty="0">
                <a:solidFill>
                  <a:schemeClr val="bg1"/>
                </a:solidFill>
              </a:rPr>
              <a:t/>
            </a:r>
            <a:br>
              <a:rPr lang="tr-TR" sz="1600" dirty="0">
                <a:solidFill>
                  <a:schemeClr val="bg1"/>
                </a:solidFill>
              </a:rPr>
            </a:br>
            <a:r>
              <a:rPr lang="tr-TR" sz="1600" dirty="0">
                <a:solidFill>
                  <a:schemeClr val="bg1"/>
                </a:solidFill>
              </a:rPr>
              <a:t/>
            </a:r>
            <a:br>
              <a:rPr lang="tr-TR" sz="1600" dirty="0">
                <a:solidFill>
                  <a:schemeClr val="bg1"/>
                </a:solidFill>
              </a:rPr>
            </a:br>
            <a:r>
              <a:rPr lang="tr-TR" sz="1600" dirty="0">
                <a:solidFill>
                  <a:schemeClr val="bg1"/>
                </a:solidFill>
              </a:rPr>
              <a:t>İlk 11 aylık veriler gösterdi ki, </a:t>
            </a:r>
            <a:r>
              <a:rPr lang="tr-TR" sz="1600" u="sng" dirty="0">
                <a:solidFill>
                  <a:schemeClr val="bg1"/>
                </a:solidFill>
                <a:hlinkClick r:id="rId6"/>
              </a:rPr>
              <a:t>internet bağımlılığı</a:t>
            </a:r>
            <a:r>
              <a:rPr lang="tr-TR" sz="1600" dirty="0">
                <a:solidFill>
                  <a:schemeClr val="bg1"/>
                </a:solidFill>
              </a:rPr>
              <a:t> daha çok ilköğretimin ikinci kademesinde okuyan çocuklar ile 16-21 yaş aralığındaki gençlerde görülüyor. Buna rağmen doktorundan öğretmenine, işadamından ev kadınına kadar birçok insan bu hastalığa yakalanmış durumda. Hastanenin Başhekim Yardımcısı ve İnternet Polikliniği Koordinatörlerinden </a:t>
            </a:r>
            <a:r>
              <a:rPr lang="tr-TR" sz="1600" u="sng" dirty="0">
                <a:solidFill>
                  <a:schemeClr val="bg1"/>
                </a:solidFill>
                <a:hlinkClick r:id="rId7"/>
              </a:rPr>
              <a:t>Dr. Ramazan </a:t>
            </a:r>
            <a:r>
              <a:rPr lang="tr-TR" sz="1600" u="sng" dirty="0" err="1">
                <a:solidFill>
                  <a:schemeClr val="bg1"/>
                </a:solidFill>
                <a:hlinkClick r:id="rId7"/>
              </a:rPr>
              <a:t>Konkan</a:t>
            </a:r>
            <a:r>
              <a:rPr lang="tr-TR" sz="1600" dirty="0" err="1">
                <a:solidFill>
                  <a:schemeClr val="bg1"/>
                </a:solidFill>
              </a:rPr>
              <a:t>’ın</a:t>
            </a:r>
            <a:r>
              <a:rPr lang="tr-TR" sz="1600" dirty="0">
                <a:solidFill>
                  <a:schemeClr val="bg1"/>
                </a:solidFill>
              </a:rPr>
              <a:t> verdiği bilgilere göre 24 saat yemeden içmeden, uyumadan internetin başında oturan da var, evinin yemeği, çocuklarının bakımını bırakan ev kadınları da... </a:t>
            </a:r>
            <a:br>
              <a:rPr lang="tr-TR" sz="1600" dirty="0">
                <a:solidFill>
                  <a:schemeClr val="bg1"/>
                </a:solidFill>
              </a:rPr>
            </a:br>
            <a:r>
              <a:rPr lang="tr-TR" sz="1600" dirty="0">
                <a:solidFill>
                  <a:schemeClr val="bg1"/>
                </a:solidFill>
              </a:rPr>
              <a:t/>
            </a:r>
            <a:br>
              <a:rPr lang="tr-TR" sz="1600" dirty="0">
                <a:solidFill>
                  <a:schemeClr val="bg1"/>
                </a:solidFill>
              </a:rPr>
            </a:br>
            <a:r>
              <a:rPr lang="tr-TR" sz="1600" dirty="0">
                <a:solidFill>
                  <a:schemeClr val="bg1"/>
                </a:solidFill>
              </a:rPr>
              <a:t>Bu yüzden işini kaybeden üst düzey işadamları oldu. Bazı bağımlı öğretmenler de dersleri belli bir saat aralığına göre ayarlayıp, kendini internete veriyor. Okulda internet kullanamadığı için okuldan kaçıp internet kafeye gidenler oluyor. İnterneti yasakladığı için anne babasına şiddet uygulayan çocuklar var. </a:t>
            </a:r>
            <a:r>
              <a:rPr lang="tr-TR" dirty="0">
                <a:solidFill>
                  <a:schemeClr val="bg1"/>
                </a:solidFill>
              </a:rPr>
              <a:t/>
            </a:r>
            <a:br>
              <a:rPr lang="tr-TR" dirty="0">
                <a:solidFill>
                  <a:schemeClr val="bg1"/>
                </a:solidFill>
              </a:rPr>
            </a:br>
            <a:endParaRPr lang="tr-TR" dirty="0">
              <a:solidFill>
                <a:schemeClr val="bg1"/>
              </a:solidFill>
            </a:endParaRPr>
          </a:p>
        </p:txBody>
      </p:sp>
    </p:spTree>
    <p:extLst>
      <p:ext uri="{BB962C8B-B14F-4D97-AF65-F5344CB8AC3E}">
        <p14:creationId xmlns:p14="http://schemas.microsoft.com/office/powerpoint/2010/main" val="399748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434282"/>
          </a:xfrm>
        </p:spPr>
        <p:txBody>
          <a:bodyPr/>
          <a:lstStyle/>
          <a:p>
            <a:r>
              <a:rPr lang="tr-TR" sz="2800" b="1" dirty="0" err="1">
                <a:solidFill>
                  <a:schemeClr val="bg1"/>
                </a:solidFill>
              </a:rPr>
              <a:t>Pokemon</a:t>
            </a:r>
            <a:r>
              <a:rPr lang="tr-TR" sz="2800" b="1" dirty="0">
                <a:solidFill>
                  <a:schemeClr val="bg1"/>
                </a:solidFill>
              </a:rPr>
              <a:t> gibi atladı!</a:t>
            </a:r>
            <a:r>
              <a:rPr lang="tr-TR" sz="2800" dirty="0">
                <a:solidFill>
                  <a:schemeClr val="bg1"/>
                </a:solidFill>
              </a:rPr>
              <a:t/>
            </a:r>
            <a:br>
              <a:rPr lang="tr-TR" sz="2800" dirty="0">
                <a:solidFill>
                  <a:schemeClr val="bg1"/>
                </a:solidFill>
              </a:rPr>
            </a:br>
            <a:r>
              <a:rPr lang="tr-TR" sz="2800" b="1" dirty="0" err="1">
                <a:solidFill>
                  <a:schemeClr val="bg1"/>
                </a:solidFill>
              </a:rPr>
              <a:t>Pokemon</a:t>
            </a:r>
            <a:r>
              <a:rPr lang="tr-TR" sz="2800" b="1" dirty="0">
                <a:solidFill>
                  <a:schemeClr val="bg1"/>
                </a:solidFill>
              </a:rPr>
              <a:t> adlı çizgi filmdeki kahramanlara özenen dört yaşındaki küçük Ferhat, oturduğu apartmanın yedinci katından atladı. Ferhat'ın yalnızca sol ayağı kırıldı (30 Ekim 2000/Radikal)</a:t>
            </a:r>
            <a:r>
              <a:rPr lang="tr-TR" sz="2800" dirty="0">
                <a:solidFill>
                  <a:schemeClr val="bg1"/>
                </a:solidFill>
              </a:rPr>
              <a:t/>
            </a:r>
            <a:br>
              <a:rPr lang="tr-TR" sz="2800" dirty="0">
                <a:solidFill>
                  <a:schemeClr val="bg1"/>
                </a:solidFill>
              </a:rPr>
            </a:br>
            <a:endParaRPr lang="tr-TR" sz="2800" dirty="0">
              <a:solidFill>
                <a:schemeClr val="bg1"/>
              </a:solidFill>
            </a:endParaRPr>
          </a:p>
        </p:txBody>
      </p:sp>
      <p:sp>
        <p:nvSpPr>
          <p:cNvPr id="3" name="İçerik Yer Tutucusu 2"/>
          <p:cNvSpPr>
            <a:spLocks noGrp="1"/>
          </p:cNvSpPr>
          <p:nvPr>
            <p:ph idx="1"/>
          </p:nvPr>
        </p:nvSpPr>
        <p:spPr>
          <a:xfrm>
            <a:off x="457200" y="2852936"/>
            <a:ext cx="5194920" cy="3273227"/>
          </a:xfrm>
        </p:spPr>
        <p:txBody>
          <a:bodyPr/>
          <a:lstStyle/>
          <a:p>
            <a:pPr marL="0" indent="0">
              <a:buNone/>
            </a:pPr>
            <a:r>
              <a:rPr lang="tr-TR" sz="2400" b="1" u="sng" dirty="0">
                <a:solidFill>
                  <a:schemeClr val="bg1"/>
                </a:solidFill>
              </a:rPr>
              <a:t>İnternet </a:t>
            </a:r>
            <a:r>
              <a:rPr lang="tr-TR" sz="2400" b="1" u="sng" dirty="0" smtClean="0">
                <a:solidFill>
                  <a:schemeClr val="bg1"/>
                </a:solidFill>
              </a:rPr>
              <a:t>bağımlılığı öldürdü</a:t>
            </a:r>
            <a:endParaRPr lang="tr-TR" sz="2400" dirty="0">
              <a:solidFill>
                <a:schemeClr val="bg1"/>
              </a:solidFill>
            </a:endParaRPr>
          </a:p>
          <a:p>
            <a:endParaRPr lang="tr-TR" sz="2400" b="1" dirty="0" smtClean="0">
              <a:solidFill>
                <a:schemeClr val="bg1"/>
              </a:solidFill>
            </a:endParaRPr>
          </a:p>
          <a:p>
            <a:r>
              <a:rPr lang="tr-TR" sz="2400" b="1" dirty="0" smtClean="0">
                <a:solidFill>
                  <a:schemeClr val="bg1"/>
                </a:solidFill>
              </a:rPr>
              <a:t> </a:t>
            </a:r>
            <a:r>
              <a:rPr lang="tr-TR" sz="2400" b="1" dirty="0">
                <a:solidFill>
                  <a:schemeClr val="bg1"/>
                </a:solidFill>
              </a:rPr>
              <a:t>Ekim 2012′de İngiltere’nin başkenti Londra’da bir tren istasyonunda intihar eden 15 yaşındaki balerin </a:t>
            </a:r>
            <a:r>
              <a:rPr lang="tr-TR" sz="2400" b="1" dirty="0" err="1">
                <a:solidFill>
                  <a:schemeClr val="bg1"/>
                </a:solidFill>
              </a:rPr>
              <a:t>Tallulah</a:t>
            </a:r>
            <a:r>
              <a:rPr lang="tr-TR" sz="2400" b="1" dirty="0">
                <a:solidFill>
                  <a:schemeClr val="bg1"/>
                </a:solidFill>
              </a:rPr>
              <a:t> Wilson’ın ölüm sebebinin internet bağımlılığı olduğu ortaya çıktı.</a:t>
            </a:r>
            <a:endParaRPr lang="tr-TR" sz="2400" dirty="0">
              <a:solidFill>
                <a:schemeClr val="bg1"/>
              </a:solidFill>
            </a:endParaRPr>
          </a:p>
          <a:p>
            <a:endParaRPr lang="tr-TR" dirty="0"/>
          </a:p>
        </p:txBody>
      </p:sp>
      <p:pic>
        <p:nvPicPr>
          <p:cNvPr id="1026" name="Resim 2" descr="Açıklama: sanal bagimlilik internet bagimliligi internet bagimliligi bagimlilik tedavileri eriskin psikiyatri bagimlilik tedavileri  İnternet bağımlılığı öldürd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086341"/>
            <a:ext cx="2592288" cy="264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39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endParaRPr lang="tr-TR" smtClean="0"/>
          </a:p>
        </p:txBody>
      </p:sp>
      <p:sp>
        <p:nvSpPr>
          <p:cNvPr id="8195" name="2 İçerik Yer Tutucusu"/>
          <p:cNvSpPr>
            <a:spLocks noGrp="1"/>
          </p:cNvSpPr>
          <p:nvPr>
            <p:ph idx="1"/>
          </p:nvPr>
        </p:nvSpPr>
        <p:spPr/>
        <p:txBody>
          <a:bodyPr/>
          <a:lstStyle/>
          <a:p>
            <a:endParaRPr lang="tr-TR" smtClean="0"/>
          </a:p>
        </p:txBody>
      </p:sp>
      <p:pic>
        <p:nvPicPr>
          <p:cNvPr id="8196" name="Picture 2" descr="C:\Users\Samet\Desktop\teknoloji-61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49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rc_mi" descr="Açıklama: http://www.gencfuturistler.org/wp-content/uploads/2012/08/social-media260434790921901989_HE5NCn8r_f-268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430564"/>
            <a:ext cx="7572428" cy="592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55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p:txBody>
          <a:bodyPr/>
          <a:lstStyle/>
          <a:p>
            <a:r>
              <a:rPr lang="tr-TR" dirty="0" smtClean="0">
                <a:solidFill>
                  <a:schemeClr val="bg1"/>
                </a:solidFill>
              </a:rPr>
              <a:t>İnternet bağımlılığı için yataklı ilk klinik 2006 yılında Pekin’de açıldı.</a:t>
            </a:r>
          </a:p>
          <a:p>
            <a:r>
              <a:rPr lang="tr-TR" dirty="0" smtClean="0">
                <a:solidFill>
                  <a:schemeClr val="bg1"/>
                </a:solidFill>
              </a:rPr>
              <a:t>ABD, Çin, Güney Kore, Tayvan internet </a:t>
            </a:r>
            <a:r>
              <a:rPr lang="tr-TR" dirty="0" err="1" smtClean="0">
                <a:solidFill>
                  <a:schemeClr val="bg1"/>
                </a:solidFill>
              </a:rPr>
              <a:t>bağımlılığı’nı</a:t>
            </a:r>
            <a:r>
              <a:rPr lang="tr-TR" dirty="0" smtClean="0">
                <a:solidFill>
                  <a:schemeClr val="bg1"/>
                </a:solidFill>
              </a:rPr>
              <a:t> ulusal bir problem olarak tanımlamışlardır.</a:t>
            </a:r>
          </a:p>
          <a:p>
            <a:r>
              <a:rPr lang="tr-TR" dirty="0" smtClean="0">
                <a:solidFill>
                  <a:schemeClr val="bg1"/>
                </a:solidFill>
              </a:rPr>
              <a:t>Şu an sadece Güney Kore’de 140’ın üzerinde internet bağımlılığı tedavi kliniği hizmet vermektedir. </a:t>
            </a:r>
          </a:p>
        </p:txBody>
      </p:sp>
    </p:spTree>
    <p:extLst>
      <p:ext uri="{BB962C8B-B14F-4D97-AF65-F5344CB8AC3E}">
        <p14:creationId xmlns:p14="http://schemas.microsoft.com/office/powerpoint/2010/main" val="297173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696075"/>
        </p:xfrm>
        <a:graphic>
          <a:graphicData uri="http://schemas.openxmlformats.org/drawingml/2006/table">
            <a:tbl>
              <a:tblPr firstRow="1" bandRow="1">
                <a:tableStyleId>{5C22544A-7EE6-4342-B048-85BDC9FD1C3A}</a:tableStyleId>
              </a:tblPr>
              <a:tblGrid>
                <a:gridCol w="3048000"/>
                <a:gridCol w="3048000"/>
                <a:gridCol w="3048000"/>
              </a:tblGrid>
              <a:tr h="1988067">
                <a:tc>
                  <a:txBody>
                    <a:bodyPr/>
                    <a:lstStyle/>
                    <a:p>
                      <a:pPr>
                        <a:buFont typeface="Arial" pitchFamily="34" charset="0"/>
                        <a:buChar char="•"/>
                      </a:pPr>
                      <a:r>
                        <a:rPr lang="tr-TR" sz="1800" b="1" u="sng" dirty="0" err="1" smtClean="0">
                          <a:solidFill>
                            <a:schemeClr val="tx1"/>
                          </a:solidFill>
                        </a:rPr>
                        <a:t>Johansson</a:t>
                      </a:r>
                      <a:r>
                        <a:rPr lang="tr-TR" sz="1800" b="1" u="sng" dirty="0" smtClean="0">
                          <a:solidFill>
                            <a:schemeClr val="tx1"/>
                          </a:solidFill>
                        </a:rPr>
                        <a:t> ve ark. 2004</a:t>
                      </a:r>
                    </a:p>
                    <a:p>
                      <a:pPr>
                        <a:buFont typeface="Arial" pitchFamily="34" charset="0"/>
                        <a:buChar char="•"/>
                      </a:pPr>
                      <a:r>
                        <a:rPr lang="tr-TR" sz="1800" b="1" dirty="0" smtClean="0">
                          <a:solidFill>
                            <a:schemeClr val="tx1"/>
                          </a:solidFill>
                        </a:rPr>
                        <a:t>Norveç</a:t>
                      </a:r>
                    </a:p>
                    <a:p>
                      <a:pPr>
                        <a:buFont typeface="Arial" pitchFamily="34" charset="0"/>
                        <a:buChar char="•"/>
                      </a:pPr>
                      <a:r>
                        <a:rPr lang="tr-TR" sz="1800" b="1" dirty="0" smtClean="0">
                          <a:solidFill>
                            <a:schemeClr val="tx1"/>
                          </a:solidFill>
                        </a:rPr>
                        <a:t>İnternet Bağımlılığı Tanı  </a:t>
                      </a:r>
                    </a:p>
                    <a:p>
                      <a:pPr>
                        <a:buFont typeface="Arial" pitchFamily="34" charset="0"/>
                        <a:buNone/>
                      </a:pPr>
                      <a:r>
                        <a:rPr lang="tr-TR" sz="1800" b="1" baseline="0" dirty="0" smtClean="0">
                          <a:solidFill>
                            <a:schemeClr val="tx1"/>
                          </a:solidFill>
                        </a:rPr>
                        <a:t>  </a:t>
                      </a:r>
                      <a:r>
                        <a:rPr lang="tr-TR" sz="1800" b="1" dirty="0" smtClean="0">
                          <a:solidFill>
                            <a:schemeClr val="tx1"/>
                          </a:solidFill>
                        </a:rPr>
                        <a:t>Anketi (</a:t>
                      </a:r>
                      <a:r>
                        <a:rPr lang="tr-TR" sz="1800" b="1" dirty="0" err="1" smtClean="0">
                          <a:solidFill>
                            <a:schemeClr val="tx1"/>
                          </a:solidFill>
                        </a:rPr>
                        <a:t>Diagnostic</a:t>
                      </a:r>
                      <a:r>
                        <a:rPr lang="tr-TR" sz="1800" b="1" dirty="0" smtClean="0">
                          <a:solidFill>
                            <a:schemeClr val="tx1"/>
                          </a:solidFill>
                        </a:rPr>
                        <a:t>  </a:t>
                      </a:r>
                    </a:p>
                    <a:p>
                      <a:pPr>
                        <a:buFont typeface="Arial" pitchFamily="34" charset="0"/>
                        <a:buNone/>
                      </a:pPr>
                      <a:r>
                        <a:rPr lang="tr-TR" sz="1800" b="1" dirty="0" smtClean="0">
                          <a:solidFill>
                            <a:schemeClr val="tx1"/>
                          </a:solidFill>
                        </a:rPr>
                        <a:t>  </a:t>
                      </a:r>
                      <a:r>
                        <a:rPr lang="tr-TR" sz="1800" b="1" dirty="0" err="1" smtClean="0">
                          <a:solidFill>
                            <a:schemeClr val="tx1"/>
                          </a:solidFill>
                        </a:rPr>
                        <a:t>Questionnaire</a:t>
                      </a:r>
                      <a:r>
                        <a:rPr lang="tr-TR" sz="1800" b="1" dirty="0" smtClean="0">
                          <a:solidFill>
                            <a:schemeClr val="tx1"/>
                          </a:solidFill>
                        </a:rPr>
                        <a:t> </a:t>
                      </a:r>
                      <a:r>
                        <a:rPr lang="tr-TR" sz="1800" b="1" dirty="0" err="1" smtClean="0">
                          <a:solidFill>
                            <a:schemeClr val="tx1"/>
                          </a:solidFill>
                        </a:rPr>
                        <a:t>for</a:t>
                      </a:r>
                      <a:r>
                        <a:rPr lang="tr-TR" sz="1800" b="1" dirty="0" smtClean="0">
                          <a:solidFill>
                            <a:schemeClr val="tx1"/>
                          </a:solidFill>
                        </a:rPr>
                        <a:t> Internet </a:t>
                      </a:r>
                    </a:p>
                    <a:p>
                      <a:pPr>
                        <a:buFont typeface="Arial" pitchFamily="34" charset="0"/>
                        <a:buNone/>
                      </a:pPr>
                      <a:r>
                        <a:rPr lang="tr-TR" sz="1800" b="1" dirty="0" smtClean="0">
                          <a:solidFill>
                            <a:schemeClr val="tx1"/>
                          </a:solidFill>
                        </a:rPr>
                        <a:t>  </a:t>
                      </a:r>
                      <a:r>
                        <a:rPr lang="tr-TR" sz="1800" b="1" dirty="0" err="1" smtClean="0">
                          <a:solidFill>
                            <a:schemeClr val="tx1"/>
                          </a:solidFill>
                        </a:rPr>
                        <a:t>Addiction</a:t>
                      </a:r>
                      <a:r>
                        <a:rPr lang="tr-TR" sz="1800" b="1" dirty="0" smtClean="0">
                          <a:solidFill>
                            <a:schemeClr val="tx1"/>
                          </a:solidFill>
                        </a:rPr>
                        <a:t>, YDQ) </a:t>
                      </a:r>
                      <a:endParaRPr lang="tr-TR" sz="1800" b="1" dirty="0">
                        <a:solidFill>
                          <a:schemeClr val="tx1"/>
                        </a:solidFill>
                      </a:endParaRPr>
                    </a:p>
                  </a:txBody>
                  <a:tcPr marT="45715" marB="45715" anchor="ctr">
                    <a:solidFill>
                      <a:schemeClr val="bg1">
                        <a:alpha val="80000"/>
                      </a:schemeClr>
                    </a:solidFill>
                  </a:tcPr>
                </a:tc>
                <a:tc>
                  <a:txBody>
                    <a:bodyPr/>
                    <a:lstStyle/>
                    <a:p>
                      <a:pPr algn="l">
                        <a:buFont typeface="Arial" pitchFamily="34" charset="0"/>
                        <a:buChar char="•"/>
                      </a:pPr>
                      <a:r>
                        <a:rPr lang="tr-TR" sz="1800" b="1" dirty="0" smtClean="0">
                          <a:solidFill>
                            <a:schemeClr val="tx1"/>
                          </a:solidFill>
                        </a:rPr>
                        <a:t>İ</a:t>
                      </a:r>
                      <a:r>
                        <a:rPr lang="tr-TR" sz="1800" b="1" smtClean="0">
                          <a:solidFill>
                            <a:schemeClr val="tx1"/>
                          </a:solidFill>
                        </a:rPr>
                        <a:t>nternet </a:t>
                      </a:r>
                      <a:r>
                        <a:rPr lang="tr-TR" sz="1800" b="1" dirty="0" smtClean="0">
                          <a:solidFill>
                            <a:schemeClr val="tx1"/>
                          </a:solidFill>
                        </a:rPr>
                        <a:t>kullanan </a:t>
                      </a:r>
                      <a:r>
                        <a:rPr lang="tr-TR" sz="1800" b="1" smtClean="0">
                          <a:solidFill>
                            <a:schemeClr val="tx1"/>
                          </a:solidFill>
                        </a:rPr>
                        <a:t>ve </a:t>
                      </a:r>
                    </a:p>
                    <a:p>
                      <a:pPr algn="l">
                        <a:buFont typeface="Arial" pitchFamily="34" charset="0"/>
                        <a:buNone/>
                      </a:pPr>
                      <a:r>
                        <a:rPr lang="tr-TR" sz="1800" b="1" baseline="0" smtClean="0">
                          <a:solidFill>
                            <a:schemeClr val="tx1"/>
                          </a:solidFill>
                        </a:rPr>
                        <a:t>  </a:t>
                      </a:r>
                      <a:r>
                        <a:rPr lang="tr-TR" sz="1800" b="1" smtClean="0">
                          <a:solidFill>
                            <a:schemeClr val="tx1"/>
                          </a:solidFill>
                        </a:rPr>
                        <a:t>kullanmayan </a:t>
                      </a:r>
                      <a:r>
                        <a:rPr lang="tr-TR" sz="1800" b="1" dirty="0" smtClean="0">
                          <a:solidFill>
                            <a:schemeClr val="tx1"/>
                          </a:solidFill>
                        </a:rPr>
                        <a:t>12-18 </a:t>
                      </a:r>
                      <a:r>
                        <a:rPr lang="tr-TR" sz="1800" b="1" smtClean="0">
                          <a:solidFill>
                            <a:schemeClr val="tx1"/>
                          </a:solidFill>
                        </a:rPr>
                        <a:t>yaş  </a:t>
                      </a:r>
                    </a:p>
                    <a:p>
                      <a:pPr algn="l">
                        <a:buFont typeface="Arial" pitchFamily="34" charset="0"/>
                        <a:buNone/>
                      </a:pPr>
                      <a:r>
                        <a:rPr lang="tr-TR" sz="1800" b="1" smtClean="0">
                          <a:solidFill>
                            <a:schemeClr val="tx1"/>
                          </a:solidFill>
                        </a:rPr>
                        <a:t>  arasındaki 3237 ergen</a:t>
                      </a:r>
                      <a:endParaRPr lang="tr-TR" sz="1800" b="1" dirty="0">
                        <a:solidFill>
                          <a:schemeClr val="tx1"/>
                        </a:solidFill>
                      </a:endParaRPr>
                    </a:p>
                  </a:txBody>
                  <a:tcPr marT="45715" marB="45715" anchor="ctr">
                    <a:solidFill>
                      <a:schemeClr val="bg1">
                        <a:alpha val="80000"/>
                      </a:schemeClr>
                    </a:solidFill>
                  </a:tcPr>
                </a:tc>
                <a:tc>
                  <a:txBody>
                    <a:bodyPr/>
                    <a:lstStyle/>
                    <a:p>
                      <a:pPr algn="ctr">
                        <a:buFont typeface="Arial" pitchFamily="34" charset="0"/>
                        <a:buChar char="•"/>
                      </a:pPr>
                      <a:r>
                        <a:rPr lang="tr-TR" sz="1800" b="1" dirty="0" smtClean="0">
                          <a:solidFill>
                            <a:schemeClr val="tx1"/>
                          </a:solidFill>
                        </a:rPr>
                        <a:t>% 1.98</a:t>
                      </a:r>
                      <a:endParaRPr lang="tr-TR" sz="1800" b="1" dirty="0">
                        <a:solidFill>
                          <a:schemeClr val="tx1"/>
                        </a:solidFill>
                      </a:endParaRPr>
                    </a:p>
                  </a:txBody>
                  <a:tcPr marT="45715" marB="45715" anchor="ctr">
                    <a:solidFill>
                      <a:schemeClr val="bg1">
                        <a:alpha val="80000"/>
                      </a:schemeClr>
                    </a:solidFill>
                  </a:tcPr>
                </a:tc>
              </a:tr>
              <a:tr h="2504902">
                <a:tc>
                  <a:txBody>
                    <a:bodyPr/>
                    <a:lstStyle/>
                    <a:p>
                      <a:pPr>
                        <a:buFont typeface="Arial" pitchFamily="34" charset="0"/>
                        <a:buChar char="•"/>
                      </a:pPr>
                      <a:r>
                        <a:rPr lang="tr-TR" sz="1800" b="1" u="sng" dirty="0" err="1" smtClean="0">
                          <a:solidFill>
                            <a:schemeClr val="tx1"/>
                          </a:solidFill>
                        </a:rPr>
                        <a:t>Morahan</a:t>
                      </a:r>
                      <a:r>
                        <a:rPr lang="tr-TR" sz="1800" b="1" u="sng" dirty="0" smtClean="0">
                          <a:solidFill>
                            <a:schemeClr val="tx1"/>
                          </a:solidFill>
                        </a:rPr>
                        <a:t>-Martin ve ark.2000</a:t>
                      </a:r>
                    </a:p>
                    <a:p>
                      <a:pPr>
                        <a:buFont typeface="Arial" pitchFamily="34" charset="0"/>
                        <a:buChar char="•"/>
                      </a:pPr>
                      <a:r>
                        <a:rPr lang="tr-TR" sz="1800" b="1" dirty="0" smtClean="0">
                          <a:solidFill>
                            <a:schemeClr val="tx1"/>
                          </a:solidFill>
                        </a:rPr>
                        <a:t>ABD</a:t>
                      </a:r>
                      <a:endParaRPr lang="tr-TR" sz="1800" b="1" u="sng" dirty="0" smtClean="0">
                        <a:solidFill>
                          <a:schemeClr val="tx1"/>
                        </a:solidFill>
                      </a:endParaRPr>
                    </a:p>
                    <a:p>
                      <a:pPr>
                        <a:buFont typeface="Arial" pitchFamily="34" charset="0"/>
                        <a:buChar char="•"/>
                      </a:pPr>
                      <a:r>
                        <a:rPr lang="tr-TR" sz="1800" b="1" dirty="0" smtClean="0">
                          <a:solidFill>
                            <a:schemeClr val="tx1"/>
                          </a:solidFill>
                        </a:rPr>
                        <a:t>Patolojik İnternet Kullanımı </a:t>
                      </a:r>
                    </a:p>
                    <a:p>
                      <a:pPr>
                        <a:buFont typeface="Arial" pitchFamily="34" charset="0"/>
                        <a:buNone/>
                      </a:pPr>
                      <a:r>
                        <a:rPr lang="tr-TR" sz="1800" b="1" baseline="0" dirty="0" smtClean="0">
                          <a:solidFill>
                            <a:schemeClr val="tx1"/>
                          </a:solidFill>
                        </a:rPr>
                        <a:t> </a:t>
                      </a:r>
                      <a:r>
                        <a:rPr lang="tr-TR" sz="1800" b="1" dirty="0" smtClean="0">
                          <a:solidFill>
                            <a:schemeClr val="tx1"/>
                          </a:solidFill>
                        </a:rPr>
                        <a:t>Ölçeği (</a:t>
                      </a:r>
                      <a:r>
                        <a:rPr lang="tr-TR" sz="1800" b="1" dirty="0" err="1" smtClean="0">
                          <a:solidFill>
                            <a:schemeClr val="tx1"/>
                          </a:solidFill>
                        </a:rPr>
                        <a:t>Pathological</a:t>
                      </a:r>
                      <a:r>
                        <a:rPr lang="tr-TR" sz="1800" b="1" dirty="0" smtClean="0">
                          <a:solidFill>
                            <a:schemeClr val="tx1"/>
                          </a:solidFill>
                        </a:rPr>
                        <a:t> Internet </a:t>
                      </a:r>
                    </a:p>
                    <a:p>
                      <a:pPr>
                        <a:buFont typeface="Arial" pitchFamily="34" charset="0"/>
                        <a:buNone/>
                      </a:pPr>
                      <a:r>
                        <a:rPr lang="tr-TR" sz="1800" b="1" dirty="0" smtClean="0">
                          <a:solidFill>
                            <a:schemeClr val="tx1"/>
                          </a:solidFill>
                        </a:rPr>
                        <a:t> </a:t>
                      </a:r>
                      <a:r>
                        <a:rPr lang="tr-TR" sz="1800" b="1" dirty="0" err="1" smtClean="0">
                          <a:solidFill>
                            <a:schemeClr val="tx1"/>
                          </a:solidFill>
                        </a:rPr>
                        <a:t>Use</a:t>
                      </a:r>
                      <a:r>
                        <a:rPr lang="tr-TR" sz="1800" b="1" dirty="0" smtClean="0">
                          <a:solidFill>
                            <a:schemeClr val="tx1"/>
                          </a:solidFill>
                        </a:rPr>
                        <a:t> </a:t>
                      </a:r>
                      <a:r>
                        <a:rPr lang="tr-TR" sz="1800" b="1" dirty="0" err="1" smtClean="0">
                          <a:solidFill>
                            <a:schemeClr val="tx1"/>
                          </a:solidFill>
                        </a:rPr>
                        <a:t>Scale</a:t>
                      </a:r>
                      <a:r>
                        <a:rPr lang="tr-TR" sz="1800" b="1" dirty="0" smtClean="0">
                          <a:solidFill>
                            <a:schemeClr val="tx1"/>
                          </a:solidFill>
                        </a:rPr>
                        <a:t>, PIUS)</a:t>
                      </a:r>
                    </a:p>
                    <a:p>
                      <a:endParaRPr lang="tr-TR" sz="1800" b="1" dirty="0">
                        <a:solidFill>
                          <a:schemeClr val="tx1"/>
                        </a:solidFill>
                      </a:endParaRPr>
                    </a:p>
                  </a:txBody>
                  <a:tcPr marT="45715" marB="45715" anchor="ctr"/>
                </a:tc>
                <a:tc>
                  <a:txBody>
                    <a:bodyPr/>
                    <a:lstStyle/>
                    <a:p>
                      <a:pPr algn="l">
                        <a:buFont typeface="Arial" pitchFamily="34" charset="0"/>
                        <a:buChar char="•"/>
                      </a:pPr>
                      <a:r>
                        <a:rPr lang="tr-TR" sz="1800" b="1" dirty="0" smtClean="0">
                          <a:solidFill>
                            <a:schemeClr val="tx1"/>
                          </a:solidFill>
                        </a:rPr>
                        <a:t>Daha önce internet </a:t>
                      </a:r>
                    </a:p>
                    <a:p>
                      <a:pPr algn="l">
                        <a:buFont typeface="Arial" pitchFamily="34" charset="0"/>
                        <a:buNone/>
                      </a:pPr>
                      <a:r>
                        <a:rPr lang="tr-TR" sz="1800" b="1" baseline="0" dirty="0" smtClean="0">
                          <a:solidFill>
                            <a:schemeClr val="tx1"/>
                          </a:solidFill>
                        </a:rPr>
                        <a:t>  </a:t>
                      </a:r>
                      <a:r>
                        <a:rPr lang="tr-TR" sz="1800" b="1" dirty="0" smtClean="0">
                          <a:solidFill>
                            <a:schemeClr val="tx1"/>
                          </a:solidFill>
                        </a:rPr>
                        <a:t>kullanmayan altı katılımcının </a:t>
                      </a:r>
                    </a:p>
                    <a:p>
                      <a:pPr algn="l">
                        <a:buFont typeface="Arial" pitchFamily="34" charset="0"/>
                        <a:buNone/>
                      </a:pPr>
                      <a:r>
                        <a:rPr lang="tr-TR" sz="1800" b="1" baseline="0" dirty="0" smtClean="0">
                          <a:solidFill>
                            <a:schemeClr val="tx1"/>
                          </a:solidFill>
                        </a:rPr>
                        <a:t>  </a:t>
                      </a:r>
                      <a:r>
                        <a:rPr lang="tr-TR" sz="1800" b="1" dirty="0" smtClean="0">
                          <a:solidFill>
                            <a:schemeClr val="tx1"/>
                          </a:solidFill>
                        </a:rPr>
                        <a:t>bulunduğu 277 kolej</a:t>
                      </a:r>
                      <a:r>
                        <a:rPr lang="tr-TR" sz="1800" b="1" baseline="0" dirty="0" smtClean="0">
                          <a:solidFill>
                            <a:schemeClr val="tx1"/>
                          </a:solidFill>
                        </a:rPr>
                        <a:t>  </a:t>
                      </a:r>
                    </a:p>
                    <a:p>
                      <a:pPr algn="l">
                        <a:buFont typeface="Arial" pitchFamily="34" charset="0"/>
                        <a:buNone/>
                      </a:pPr>
                      <a:r>
                        <a:rPr lang="tr-TR" sz="1800" b="1" baseline="0" dirty="0" smtClean="0">
                          <a:solidFill>
                            <a:schemeClr val="tx1"/>
                          </a:solidFill>
                        </a:rPr>
                        <a:t>  </a:t>
                      </a:r>
                      <a:r>
                        <a:rPr lang="tr-TR" sz="1800" b="1" dirty="0" smtClean="0">
                          <a:solidFill>
                            <a:schemeClr val="tx1"/>
                          </a:solidFill>
                        </a:rPr>
                        <a:t>öğrencisi </a:t>
                      </a:r>
                      <a:endParaRPr lang="tr-TR" sz="1800" b="1" dirty="0">
                        <a:solidFill>
                          <a:schemeClr val="tx1"/>
                        </a:solidFill>
                      </a:endParaRPr>
                    </a:p>
                  </a:txBody>
                  <a:tcPr marT="45715" marB="45715" anchor="ctr"/>
                </a:tc>
                <a:tc>
                  <a:txBody>
                    <a:bodyPr/>
                    <a:lstStyle/>
                    <a:p>
                      <a:pPr algn="ctr">
                        <a:buFont typeface="Arial" pitchFamily="34" charset="0"/>
                        <a:buChar char="•"/>
                      </a:pPr>
                      <a:r>
                        <a:rPr lang="tr-TR" sz="1800" b="1" dirty="0" smtClean="0">
                          <a:solidFill>
                            <a:schemeClr val="tx1"/>
                          </a:solidFill>
                        </a:rPr>
                        <a:t>% 8.1 </a:t>
                      </a:r>
                      <a:endParaRPr lang="tr-TR" sz="1800" b="1" dirty="0">
                        <a:solidFill>
                          <a:schemeClr val="tx1"/>
                        </a:solidFill>
                      </a:endParaRPr>
                    </a:p>
                  </a:txBody>
                  <a:tcPr marT="45715" marB="45715" anchor="ctr"/>
                </a:tc>
              </a:tr>
              <a:tr h="2203106">
                <a:tc>
                  <a:txBody>
                    <a:bodyPr/>
                    <a:lstStyle/>
                    <a:p>
                      <a:pPr>
                        <a:buFont typeface="Arial" pitchFamily="34" charset="0"/>
                        <a:buChar char="•"/>
                      </a:pPr>
                      <a:r>
                        <a:rPr lang="tr-TR" sz="1800" b="1" u="sng" dirty="0" err="1" smtClean="0">
                          <a:solidFill>
                            <a:schemeClr val="tx1"/>
                          </a:solidFill>
                        </a:rPr>
                        <a:t>Tsai</a:t>
                      </a:r>
                      <a:r>
                        <a:rPr lang="tr-TR" sz="1800" b="1" u="sng" dirty="0" smtClean="0">
                          <a:solidFill>
                            <a:schemeClr val="tx1"/>
                          </a:solidFill>
                        </a:rPr>
                        <a:t> ve ark. 2009</a:t>
                      </a:r>
                    </a:p>
                    <a:p>
                      <a:pPr>
                        <a:buFont typeface="Arial" pitchFamily="34" charset="0"/>
                        <a:buChar char="•"/>
                      </a:pPr>
                      <a:r>
                        <a:rPr lang="tr-TR" sz="1800" b="1" dirty="0" smtClean="0">
                          <a:solidFill>
                            <a:schemeClr val="tx1"/>
                          </a:solidFill>
                        </a:rPr>
                        <a:t>Tayvan</a:t>
                      </a:r>
                    </a:p>
                    <a:p>
                      <a:pPr>
                        <a:buFont typeface="Arial" pitchFamily="34" charset="0"/>
                        <a:buChar char="•"/>
                      </a:pPr>
                      <a:r>
                        <a:rPr lang="tr-TR" sz="1800" b="1" dirty="0" smtClean="0">
                          <a:solidFill>
                            <a:schemeClr val="tx1"/>
                          </a:solidFill>
                        </a:rPr>
                        <a:t>Gözden Geçirilmiş Çin </a:t>
                      </a:r>
                    </a:p>
                    <a:p>
                      <a:pPr>
                        <a:buFont typeface="Arial" pitchFamily="34" charset="0"/>
                        <a:buNone/>
                      </a:pPr>
                      <a:r>
                        <a:rPr lang="tr-TR" sz="1800" b="1" dirty="0" smtClean="0">
                          <a:solidFill>
                            <a:schemeClr val="tx1"/>
                          </a:solidFill>
                        </a:rPr>
                        <a:t>  İnternet Bağımlılığı Ölçeği  </a:t>
                      </a:r>
                    </a:p>
                    <a:p>
                      <a:pPr>
                        <a:buFont typeface="Arial" pitchFamily="34" charset="0"/>
                        <a:buNone/>
                      </a:pPr>
                      <a:r>
                        <a:rPr lang="tr-TR" sz="1800" b="1" dirty="0" smtClean="0">
                          <a:solidFill>
                            <a:schemeClr val="tx1"/>
                          </a:solidFill>
                        </a:rPr>
                        <a:t> (</a:t>
                      </a:r>
                      <a:r>
                        <a:rPr lang="tr-TR" sz="1800" b="1" dirty="0" err="1" smtClean="0">
                          <a:solidFill>
                            <a:schemeClr val="tx1"/>
                          </a:solidFill>
                        </a:rPr>
                        <a:t>Chinese</a:t>
                      </a:r>
                      <a:r>
                        <a:rPr lang="tr-TR" sz="1800" b="1" dirty="0" smtClean="0">
                          <a:solidFill>
                            <a:schemeClr val="tx1"/>
                          </a:solidFill>
                        </a:rPr>
                        <a:t> Internet </a:t>
                      </a:r>
                      <a:r>
                        <a:rPr lang="tr-TR" sz="1800" b="1" dirty="0" err="1" smtClean="0">
                          <a:solidFill>
                            <a:schemeClr val="tx1"/>
                          </a:solidFill>
                        </a:rPr>
                        <a:t>Addiction</a:t>
                      </a:r>
                      <a:r>
                        <a:rPr lang="tr-TR" sz="1800" b="1" dirty="0" smtClean="0">
                          <a:solidFill>
                            <a:schemeClr val="tx1"/>
                          </a:solidFill>
                        </a:rPr>
                        <a:t>  </a:t>
                      </a:r>
                    </a:p>
                    <a:p>
                      <a:pPr>
                        <a:buFont typeface="Arial" pitchFamily="34" charset="0"/>
                        <a:buNone/>
                      </a:pPr>
                      <a:r>
                        <a:rPr lang="tr-TR" sz="1800" b="1" dirty="0" smtClean="0">
                          <a:solidFill>
                            <a:schemeClr val="tx1"/>
                          </a:solidFill>
                        </a:rPr>
                        <a:t>  </a:t>
                      </a:r>
                      <a:r>
                        <a:rPr lang="tr-TR" sz="1800" b="1" dirty="0" err="1" smtClean="0">
                          <a:solidFill>
                            <a:schemeClr val="tx1"/>
                          </a:solidFill>
                        </a:rPr>
                        <a:t>Scale</a:t>
                      </a:r>
                      <a:r>
                        <a:rPr lang="tr-TR" sz="1800" b="1" dirty="0" smtClean="0">
                          <a:solidFill>
                            <a:schemeClr val="tx1"/>
                          </a:solidFill>
                        </a:rPr>
                        <a:t>-</a:t>
                      </a:r>
                      <a:r>
                        <a:rPr lang="tr-TR" sz="1800" b="1" dirty="0" err="1" smtClean="0">
                          <a:solidFill>
                            <a:schemeClr val="tx1"/>
                          </a:solidFill>
                        </a:rPr>
                        <a:t>Revision</a:t>
                      </a:r>
                      <a:r>
                        <a:rPr lang="tr-TR" sz="1800" b="1" dirty="0" smtClean="0">
                          <a:solidFill>
                            <a:schemeClr val="tx1"/>
                          </a:solidFill>
                        </a:rPr>
                        <a:t>, CIAS-R) </a:t>
                      </a:r>
                      <a:endParaRPr lang="tr-TR" sz="1800" b="1" dirty="0">
                        <a:solidFill>
                          <a:schemeClr val="tx1"/>
                        </a:solidFill>
                      </a:endParaRPr>
                    </a:p>
                  </a:txBody>
                  <a:tcPr marT="45715" marB="45715" anchor="ctr"/>
                </a:tc>
                <a:tc>
                  <a:txBody>
                    <a:bodyPr/>
                    <a:lstStyle/>
                    <a:p>
                      <a:pPr algn="l">
                        <a:buFont typeface="Arial" pitchFamily="34" charset="0"/>
                        <a:buChar char="•"/>
                      </a:pPr>
                      <a:r>
                        <a:rPr lang="tr-TR" sz="1800" b="1" dirty="0" smtClean="0">
                          <a:solidFill>
                            <a:schemeClr val="tx1"/>
                          </a:solidFill>
                        </a:rPr>
                        <a:t>4710 üniversite ilk sınıf</a:t>
                      </a:r>
                    </a:p>
                    <a:p>
                      <a:pPr algn="l">
                        <a:buFont typeface="Arial" pitchFamily="34" charset="0"/>
                        <a:buNone/>
                      </a:pPr>
                      <a:r>
                        <a:rPr lang="tr-TR" sz="1800" b="1" baseline="0" dirty="0" smtClean="0">
                          <a:solidFill>
                            <a:schemeClr val="tx1"/>
                          </a:solidFill>
                        </a:rPr>
                        <a:t>  </a:t>
                      </a:r>
                      <a:r>
                        <a:rPr lang="tr-TR" sz="1800" b="1" dirty="0" smtClean="0">
                          <a:solidFill>
                            <a:schemeClr val="tx1"/>
                          </a:solidFill>
                        </a:rPr>
                        <a:t>öğrencisi</a:t>
                      </a:r>
                      <a:endParaRPr lang="tr-TR" sz="1800" b="1" dirty="0">
                        <a:solidFill>
                          <a:schemeClr val="tx1"/>
                        </a:solidFill>
                      </a:endParaRPr>
                    </a:p>
                  </a:txBody>
                  <a:tcPr marT="45715" marB="45715" anchor="ctr"/>
                </a:tc>
                <a:tc>
                  <a:txBody>
                    <a:bodyPr/>
                    <a:lstStyle/>
                    <a:p>
                      <a:pPr algn="ctr">
                        <a:buFont typeface="Arial" pitchFamily="34" charset="0"/>
                        <a:buChar char="•"/>
                      </a:pPr>
                      <a:r>
                        <a:rPr lang="tr-TR" sz="1800" b="1" dirty="0" smtClean="0">
                          <a:solidFill>
                            <a:schemeClr val="tx1"/>
                          </a:solidFill>
                        </a:rPr>
                        <a:t>% 17.9 </a:t>
                      </a:r>
                      <a:endParaRPr lang="tr-TR" sz="1800" b="1" dirty="0">
                        <a:solidFill>
                          <a:schemeClr val="tx1"/>
                        </a:solidFill>
                      </a:endParaRPr>
                    </a:p>
                  </a:txBody>
                  <a:tcPr marT="45715" marB="45715" anchor="ctr"/>
                </a:tc>
              </a:tr>
            </a:tbl>
          </a:graphicData>
        </a:graphic>
      </p:graphicFrame>
    </p:spTree>
    <p:extLst>
      <p:ext uri="{BB962C8B-B14F-4D97-AF65-F5344CB8AC3E}">
        <p14:creationId xmlns:p14="http://schemas.microsoft.com/office/powerpoint/2010/main" val="262391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p:txBody>
          <a:bodyPr/>
          <a:lstStyle/>
          <a:p>
            <a:endParaRPr lang="tr-TR" smtClean="0"/>
          </a:p>
        </p:txBody>
      </p:sp>
      <p:sp>
        <p:nvSpPr>
          <p:cNvPr id="3075" name="2 İçerik Yer Tutucusu"/>
          <p:cNvSpPr>
            <a:spLocks noGrp="1"/>
          </p:cNvSpPr>
          <p:nvPr>
            <p:ph idx="1"/>
          </p:nvPr>
        </p:nvSpPr>
        <p:spPr/>
        <p:txBody>
          <a:bodyPr/>
          <a:lstStyle/>
          <a:p>
            <a:endParaRPr lang="tr-TR"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98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lstStyle/>
          <a:p>
            <a:pPr marL="0" indent="0">
              <a:buNone/>
            </a:pPr>
            <a:r>
              <a:rPr lang="tr-TR" dirty="0" smtClean="0">
                <a:solidFill>
                  <a:schemeClr val="bg1"/>
                </a:solidFill>
              </a:rPr>
              <a:t>    </a:t>
            </a:r>
            <a:r>
              <a:rPr lang="en-US" dirty="0" err="1" smtClean="0">
                <a:solidFill>
                  <a:schemeClr val="bg1"/>
                </a:solidFill>
              </a:rPr>
              <a:t>çalışma</a:t>
            </a:r>
            <a:r>
              <a:rPr lang="en-US" dirty="0" smtClean="0">
                <a:solidFill>
                  <a:schemeClr val="bg1"/>
                </a:solidFill>
              </a:rPr>
              <a:t> </a:t>
            </a:r>
            <a:r>
              <a:rPr lang="en-US" dirty="0" err="1">
                <a:solidFill>
                  <a:schemeClr val="bg1"/>
                </a:solidFill>
              </a:rPr>
              <a:t>grubunu</a:t>
            </a:r>
            <a:r>
              <a:rPr lang="en-US" dirty="0">
                <a:solidFill>
                  <a:schemeClr val="bg1"/>
                </a:solidFill>
              </a:rPr>
              <a:t>; 2010-2011 </a:t>
            </a:r>
            <a:r>
              <a:rPr lang="en-US" dirty="0" err="1">
                <a:solidFill>
                  <a:schemeClr val="bg1"/>
                </a:solidFill>
              </a:rPr>
              <a:t>eğitim-öğretim</a:t>
            </a:r>
            <a:r>
              <a:rPr lang="en-US" dirty="0">
                <a:solidFill>
                  <a:schemeClr val="bg1"/>
                </a:solidFill>
              </a:rPr>
              <a:t> </a:t>
            </a:r>
            <a:r>
              <a:rPr lang="en-US" dirty="0" err="1">
                <a:solidFill>
                  <a:schemeClr val="bg1"/>
                </a:solidFill>
              </a:rPr>
              <a:t>yılı</a:t>
            </a:r>
            <a:r>
              <a:rPr lang="en-US" dirty="0">
                <a:solidFill>
                  <a:schemeClr val="bg1"/>
                </a:solidFill>
              </a:rPr>
              <a:t> 2. </a:t>
            </a:r>
            <a:r>
              <a:rPr lang="en-US" dirty="0" err="1">
                <a:solidFill>
                  <a:schemeClr val="bg1"/>
                </a:solidFill>
              </a:rPr>
              <a:t>döneminde</a:t>
            </a:r>
            <a:r>
              <a:rPr lang="en-US" dirty="0">
                <a:solidFill>
                  <a:schemeClr val="bg1"/>
                </a:solidFill>
              </a:rPr>
              <a:t> </a:t>
            </a:r>
            <a:r>
              <a:rPr lang="en-US" dirty="0" err="1">
                <a:solidFill>
                  <a:schemeClr val="bg1"/>
                </a:solidFill>
              </a:rPr>
              <a:t>Türkiye’de</a:t>
            </a:r>
            <a:r>
              <a:rPr lang="en-US" dirty="0">
                <a:solidFill>
                  <a:schemeClr val="bg1"/>
                </a:solidFill>
              </a:rPr>
              <a:t> Bursa </a:t>
            </a:r>
            <a:r>
              <a:rPr lang="en-US" dirty="0" err="1">
                <a:solidFill>
                  <a:schemeClr val="bg1"/>
                </a:solidFill>
              </a:rPr>
              <a:t>İlinde</a:t>
            </a:r>
            <a:r>
              <a:rPr lang="en-US" dirty="0">
                <a:solidFill>
                  <a:schemeClr val="bg1"/>
                </a:solidFill>
              </a:rPr>
              <a:t> </a:t>
            </a:r>
            <a:r>
              <a:rPr lang="en-US" dirty="0" err="1">
                <a:solidFill>
                  <a:schemeClr val="bg1"/>
                </a:solidFill>
              </a:rPr>
              <a:t>yer</a:t>
            </a:r>
            <a:r>
              <a:rPr lang="en-US" dirty="0">
                <a:solidFill>
                  <a:schemeClr val="bg1"/>
                </a:solidFill>
              </a:rPr>
              <a:t> </a:t>
            </a:r>
            <a:r>
              <a:rPr lang="en-US" dirty="0" err="1">
                <a:solidFill>
                  <a:schemeClr val="bg1"/>
                </a:solidFill>
              </a:rPr>
              <a:t>alan</a:t>
            </a:r>
            <a:r>
              <a:rPr lang="en-US" dirty="0">
                <a:solidFill>
                  <a:schemeClr val="bg1"/>
                </a:solidFill>
              </a:rPr>
              <a:t> </a:t>
            </a:r>
            <a:r>
              <a:rPr lang="en-US" dirty="0" err="1">
                <a:solidFill>
                  <a:schemeClr val="bg1"/>
                </a:solidFill>
              </a:rPr>
              <a:t>bir</a:t>
            </a:r>
            <a:r>
              <a:rPr lang="en-US" dirty="0">
                <a:solidFill>
                  <a:schemeClr val="bg1"/>
                </a:solidFill>
              </a:rPr>
              <a:t> </a:t>
            </a:r>
            <a:r>
              <a:rPr lang="en-US" dirty="0" err="1">
                <a:solidFill>
                  <a:schemeClr val="bg1"/>
                </a:solidFill>
              </a:rPr>
              <a:t>Lisede</a:t>
            </a:r>
            <a:r>
              <a:rPr lang="en-US" dirty="0">
                <a:solidFill>
                  <a:schemeClr val="bg1"/>
                </a:solidFill>
              </a:rPr>
              <a:t> </a:t>
            </a:r>
            <a:r>
              <a:rPr lang="en-US" dirty="0" err="1">
                <a:solidFill>
                  <a:schemeClr val="bg1"/>
                </a:solidFill>
              </a:rPr>
              <a:t>öğrenim</a:t>
            </a:r>
            <a:r>
              <a:rPr lang="en-US" dirty="0">
                <a:solidFill>
                  <a:schemeClr val="bg1"/>
                </a:solidFill>
              </a:rPr>
              <a:t> </a:t>
            </a:r>
            <a:r>
              <a:rPr lang="en-US" dirty="0" err="1">
                <a:solidFill>
                  <a:schemeClr val="bg1"/>
                </a:solidFill>
              </a:rPr>
              <a:t>görmekte</a:t>
            </a:r>
            <a:r>
              <a:rPr lang="en-US" dirty="0">
                <a:solidFill>
                  <a:schemeClr val="bg1"/>
                </a:solidFill>
              </a:rPr>
              <a:t> </a:t>
            </a:r>
            <a:r>
              <a:rPr lang="en-US" dirty="0" err="1">
                <a:solidFill>
                  <a:schemeClr val="bg1"/>
                </a:solidFill>
              </a:rPr>
              <a:t>olan</a:t>
            </a:r>
            <a:r>
              <a:rPr lang="en-US" dirty="0">
                <a:solidFill>
                  <a:schemeClr val="bg1"/>
                </a:solidFill>
              </a:rPr>
              <a:t> </a:t>
            </a:r>
            <a:r>
              <a:rPr lang="en-US" dirty="0" err="1">
                <a:solidFill>
                  <a:schemeClr val="bg1"/>
                </a:solidFill>
              </a:rPr>
              <a:t>öğrenciler</a:t>
            </a:r>
            <a:r>
              <a:rPr lang="en-US" dirty="0">
                <a:solidFill>
                  <a:schemeClr val="bg1"/>
                </a:solidFill>
              </a:rPr>
              <a:t> </a:t>
            </a:r>
            <a:r>
              <a:rPr lang="en-US" dirty="0" err="1">
                <a:solidFill>
                  <a:schemeClr val="bg1"/>
                </a:solidFill>
              </a:rPr>
              <a:t>oluşturmaktadır</a:t>
            </a:r>
            <a:r>
              <a:rPr lang="en-US" dirty="0">
                <a:solidFill>
                  <a:schemeClr val="bg1"/>
                </a:solidFill>
              </a:rPr>
              <a:t>. </a:t>
            </a:r>
            <a:r>
              <a:rPr lang="en-US" dirty="0" err="1">
                <a:solidFill>
                  <a:schemeClr val="bg1"/>
                </a:solidFill>
              </a:rPr>
              <a:t>Araştırma</a:t>
            </a:r>
            <a:r>
              <a:rPr lang="en-US" dirty="0">
                <a:solidFill>
                  <a:schemeClr val="bg1"/>
                </a:solidFill>
              </a:rPr>
              <a:t> </a:t>
            </a:r>
            <a:r>
              <a:rPr lang="en-US" dirty="0" err="1">
                <a:solidFill>
                  <a:schemeClr val="bg1"/>
                </a:solidFill>
              </a:rPr>
              <a:t>sonuçlarına</a:t>
            </a:r>
            <a:r>
              <a:rPr lang="en-US" dirty="0">
                <a:solidFill>
                  <a:schemeClr val="bg1"/>
                </a:solidFill>
              </a:rPr>
              <a:t> </a:t>
            </a:r>
            <a:r>
              <a:rPr lang="en-US" dirty="0" err="1">
                <a:solidFill>
                  <a:schemeClr val="bg1"/>
                </a:solidFill>
              </a:rPr>
              <a:t>göre</a:t>
            </a:r>
            <a:r>
              <a:rPr lang="en-US" dirty="0">
                <a:solidFill>
                  <a:schemeClr val="bg1"/>
                </a:solidFill>
              </a:rPr>
              <a:t> </a:t>
            </a:r>
            <a:r>
              <a:rPr lang="en-US" dirty="0" err="1">
                <a:solidFill>
                  <a:schemeClr val="bg1"/>
                </a:solidFill>
              </a:rPr>
              <a:t>çalışma</a:t>
            </a:r>
            <a:r>
              <a:rPr lang="en-US" dirty="0">
                <a:solidFill>
                  <a:schemeClr val="bg1"/>
                </a:solidFill>
              </a:rPr>
              <a:t> </a:t>
            </a:r>
            <a:r>
              <a:rPr lang="en-US" dirty="0" err="1">
                <a:solidFill>
                  <a:schemeClr val="bg1"/>
                </a:solidFill>
              </a:rPr>
              <a:t>grubunda</a:t>
            </a:r>
            <a:r>
              <a:rPr lang="en-US" dirty="0">
                <a:solidFill>
                  <a:schemeClr val="bg1"/>
                </a:solidFill>
              </a:rPr>
              <a:t> </a:t>
            </a:r>
            <a:r>
              <a:rPr lang="en-US" dirty="0" err="1">
                <a:solidFill>
                  <a:schemeClr val="bg1"/>
                </a:solidFill>
              </a:rPr>
              <a:t>yer</a:t>
            </a:r>
            <a:r>
              <a:rPr lang="en-US" dirty="0">
                <a:solidFill>
                  <a:schemeClr val="bg1"/>
                </a:solidFill>
              </a:rPr>
              <a:t> </a:t>
            </a:r>
            <a:r>
              <a:rPr lang="en-US" dirty="0" err="1">
                <a:solidFill>
                  <a:schemeClr val="bg1"/>
                </a:solidFill>
              </a:rPr>
              <a:t>alan</a:t>
            </a:r>
            <a:r>
              <a:rPr lang="en-US" dirty="0">
                <a:solidFill>
                  <a:schemeClr val="bg1"/>
                </a:solidFill>
              </a:rPr>
              <a:t> </a:t>
            </a:r>
            <a:r>
              <a:rPr lang="en-US" dirty="0" err="1">
                <a:solidFill>
                  <a:schemeClr val="bg1"/>
                </a:solidFill>
              </a:rPr>
              <a:t>öğrencilerin</a:t>
            </a:r>
            <a:r>
              <a:rPr lang="en-US" dirty="0">
                <a:solidFill>
                  <a:schemeClr val="bg1"/>
                </a:solidFill>
              </a:rPr>
              <a:t> % 2,33’ü internet </a:t>
            </a:r>
            <a:r>
              <a:rPr lang="en-US" dirty="0" err="1">
                <a:solidFill>
                  <a:schemeClr val="bg1"/>
                </a:solidFill>
              </a:rPr>
              <a:t>bağımlısı</a:t>
            </a:r>
            <a:r>
              <a:rPr lang="en-US" dirty="0">
                <a:solidFill>
                  <a:schemeClr val="bg1"/>
                </a:solidFill>
              </a:rPr>
              <a:t>, % 17,45’i </a:t>
            </a:r>
            <a:r>
              <a:rPr lang="en-US" dirty="0" err="1">
                <a:solidFill>
                  <a:schemeClr val="bg1"/>
                </a:solidFill>
              </a:rPr>
              <a:t>eşik</a:t>
            </a:r>
            <a:r>
              <a:rPr lang="en-US" dirty="0">
                <a:solidFill>
                  <a:schemeClr val="bg1"/>
                </a:solidFill>
              </a:rPr>
              <a:t> </a:t>
            </a:r>
            <a:r>
              <a:rPr lang="en-US" dirty="0" err="1">
                <a:solidFill>
                  <a:schemeClr val="bg1"/>
                </a:solidFill>
              </a:rPr>
              <a:t>ve</a:t>
            </a:r>
            <a:r>
              <a:rPr lang="en-US" dirty="0">
                <a:solidFill>
                  <a:schemeClr val="bg1"/>
                </a:solidFill>
              </a:rPr>
              <a:t> risk </a:t>
            </a:r>
            <a:r>
              <a:rPr lang="en-US" dirty="0" err="1">
                <a:solidFill>
                  <a:schemeClr val="bg1"/>
                </a:solidFill>
              </a:rPr>
              <a:t>grubunda</a:t>
            </a:r>
            <a:r>
              <a:rPr lang="en-US" dirty="0">
                <a:solidFill>
                  <a:schemeClr val="bg1"/>
                </a:solidFill>
              </a:rPr>
              <a:t> internet </a:t>
            </a:r>
            <a:r>
              <a:rPr lang="en-US" dirty="0" err="1">
                <a:solidFill>
                  <a:schemeClr val="bg1"/>
                </a:solidFill>
              </a:rPr>
              <a:t>bağımlısı</a:t>
            </a:r>
            <a:r>
              <a:rPr lang="en-US" dirty="0">
                <a:solidFill>
                  <a:schemeClr val="bg1"/>
                </a:solidFill>
              </a:rPr>
              <a:t> </a:t>
            </a:r>
            <a:r>
              <a:rPr lang="en-US" dirty="0" err="1">
                <a:solidFill>
                  <a:schemeClr val="bg1"/>
                </a:solidFill>
              </a:rPr>
              <a:t>olarak</a:t>
            </a:r>
            <a:r>
              <a:rPr lang="en-US" dirty="0">
                <a:solidFill>
                  <a:schemeClr val="bg1"/>
                </a:solidFill>
              </a:rPr>
              <a:t> </a:t>
            </a:r>
            <a:r>
              <a:rPr lang="en-US" dirty="0" err="1">
                <a:solidFill>
                  <a:schemeClr val="bg1"/>
                </a:solidFill>
              </a:rPr>
              <a:t>karşımıza</a:t>
            </a:r>
            <a:r>
              <a:rPr lang="en-US" dirty="0">
                <a:solidFill>
                  <a:schemeClr val="bg1"/>
                </a:solidFill>
              </a:rPr>
              <a:t> </a:t>
            </a:r>
            <a:r>
              <a:rPr lang="en-US" dirty="0" err="1">
                <a:solidFill>
                  <a:schemeClr val="bg1"/>
                </a:solidFill>
              </a:rPr>
              <a:t>çıkmaktadır</a:t>
            </a:r>
            <a:r>
              <a:rPr lang="en-US" dirty="0">
                <a:solidFill>
                  <a:schemeClr val="bg1"/>
                </a:solidFill>
              </a:rPr>
              <a:t>. </a:t>
            </a:r>
            <a:r>
              <a:rPr lang="en-US" dirty="0" err="1">
                <a:solidFill>
                  <a:schemeClr val="bg1"/>
                </a:solidFill>
              </a:rPr>
              <a:t>Cinsiyet</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sosyal</a:t>
            </a:r>
            <a:r>
              <a:rPr lang="en-US" dirty="0">
                <a:solidFill>
                  <a:schemeClr val="bg1"/>
                </a:solidFill>
              </a:rPr>
              <a:t> </a:t>
            </a:r>
            <a:r>
              <a:rPr lang="en-US" dirty="0" err="1">
                <a:solidFill>
                  <a:schemeClr val="bg1"/>
                </a:solidFill>
              </a:rPr>
              <a:t>ağları</a:t>
            </a:r>
            <a:r>
              <a:rPr lang="en-US" dirty="0">
                <a:solidFill>
                  <a:schemeClr val="bg1"/>
                </a:solidFill>
              </a:rPr>
              <a:t> </a:t>
            </a:r>
            <a:r>
              <a:rPr lang="en-US" dirty="0" err="1">
                <a:solidFill>
                  <a:schemeClr val="bg1"/>
                </a:solidFill>
              </a:rPr>
              <a:t>kullanım</a:t>
            </a:r>
            <a:r>
              <a:rPr lang="en-US" dirty="0">
                <a:solidFill>
                  <a:schemeClr val="bg1"/>
                </a:solidFill>
              </a:rPr>
              <a:t> </a:t>
            </a:r>
            <a:r>
              <a:rPr lang="en-US" dirty="0" err="1">
                <a:solidFill>
                  <a:schemeClr val="bg1"/>
                </a:solidFill>
              </a:rPr>
              <a:t>süresi</a:t>
            </a:r>
            <a:r>
              <a:rPr lang="en-US" dirty="0">
                <a:solidFill>
                  <a:schemeClr val="bg1"/>
                </a:solidFill>
              </a:rPr>
              <a:t> (3 </a:t>
            </a:r>
            <a:r>
              <a:rPr lang="en-US" dirty="0" err="1">
                <a:solidFill>
                  <a:schemeClr val="bg1"/>
                </a:solidFill>
              </a:rPr>
              <a:t>saatten</a:t>
            </a:r>
            <a:r>
              <a:rPr lang="en-US" dirty="0">
                <a:solidFill>
                  <a:schemeClr val="bg1"/>
                </a:solidFill>
              </a:rPr>
              <a:t> </a:t>
            </a:r>
            <a:r>
              <a:rPr lang="en-US" dirty="0" err="1">
                <a:solidFill>
                  <a:schemeClr val="bg1"/>
                </a:solidFill>
              </a:rPr>
              <a:t>fazla</a:t>
            </a:r>
            <a:r>
              <a:rPr lang="en-US" dirty="0">
                <a:solidFill>
                  <a:schemeClr val="bg1"/>
                </a:solidFill>
              </a:rPr>
              <a:t>) internet </a:t>
            </a:r>
            <a:r>
              <a:rPr lang="en-US" dirty="0" err="1">
                <a:solidFill>
                  <a:schemeClr val="bg1"/>
                </a:solidFill>
              </a:rPr>
              <a:t>bağımlılığında</a:t>
            </a:r>
            <a:r>
              <a:rPr lang="en-US" dirty="0">
                <a:solidFill>
                  <a:schemeClr val="bg1"/>
                </a:solidFill>
              </a:rPr>
              <a:t> </a:t>
            </a:r>
            <a:r>
              <a:rPr lang="en-US" dirty="0" err="1">
                <a:solidFill>
                  <a:schemeClr val="bg1"/>
                </a:solidFill>
              </a:rPr>
              <a:t>istatistiksel</a:t>
            </a:r>
            <a:r>
              <a:rPr lang="en-US" dirty="0">
                <a:solidFill>
                  <a:schemeClr val="bg1"/>
                </a:solidFill>
              </a:rPr>
              <a:t> </a:t>
            </a:r>
            <a:r>
              <a:rPr lang="en-US" dirty="0" err="1">
                <a:solidFill>
                  <a:schemeClr val="bg1"/>
                </a:solidFill>
              </a:rPr>
              <a:t>olarak</a:t>
            </a:r>
            <a:r>
              <a:rPr lang="en-US" dirty="0">
                <a:solidFill>
                  <a:schemeClr val="bg1"/>
                </a:solidFill>
              </a:rPr>
              <a:t> </a:t>
            </a:r>
            <a:r>
              <a:rPr lang="en-US" dirty="0" err="1">
                <a:solidFill>
                  <a:schemeClr val="bg1"/>
                </a:solidFill>
              </a:rPr>
              <a:t>anlamlı</a:t>
            </a:r>
            <a:r>
              <a:rPr lang="en-US" dirty="0">
                <a:solidFill>
                  <a:schemeClr val="bg1"/>
                </a:solidFill>
              </a:rPr>
              <a:t> </a:t>
            </a:r>
            <a:r>
              <a:rPr lang="en-US" dirty="0" err="1">
                <a:solidFill>
                  <a:schemeClr val="bg1"/>
                </a:solidFill>
              </a:rPr>
              <a:t>fark</a:t>
            </a:r>
            <a:r>
              <a:rPr lang="en-US" dirty="0">
                <a:solidFill>
                  <a:schemeClr val="bg1"/>
                </a:solidFill>
              </a:rPr>
              <a:t> </a:t>
            </a:r>
            <a:r>
              <a:rPr lang="en-US" dirty="0" err="1">
                <a:solidFill>
                  <a:schemeClr val="bg1"/>
                </a:solidFill>
              </a:rPr>
              <a:t>yaratmıştır</a:t>
            </a:r>
            <a:r>
              <a:rPr lang="en-US" dirty="0">
                <a:solidFill>
                  <a:schemeClr val="bg1"/>
                </a:solidFill>
              </a:rPr>
              <a:t>. </a:t>
            </a:r>
            <a:r>
              <a:rPr lang="tr-TR" dirty="0" smtClean="0">
                <a:solidFill>
                  <a:schemeClr val="bg1"/>
                </a:solidFill>
              </a:rPr>
              <a:t>(</a:t>
            </a:r>
            <a:r>
              <a:rPr lang="tr-TR" dirty="0" err="1" smtClean="0">
                <a:solidFill>
                  <a:schemeClr val="bg1"/>
                </a:solidFill>
              </a:rPr>
              <a:t>Gökçeaslan-Günbatar</a:t>
            </a:r>
            <a:r>
              <a:rPr lang="tr-TR" dirty="0" smtClean="0">
                <a:solidFill>
                  <a:schemeClr val="bg1"/>
                </a:solidFill>
              </a:rPr>
              <a:t>: 2011)</a:t>
            </a:r>
            <a:endParaRPr lang="tr-TR" dirty="0">
              <a:solidFill>
                <a:schemeClr val="bg1"/>
              </a:solidFill>
            </a:endParaRPr>
          </a:p>
        </p:txBody>
      </p:sp>
    </p:spTree>
    <p:extLst>
      <p:ext uri="{BB962C8B-B14F-4D97-AF65-F5344CB8AC3E}">
        <p14:creationId xmlns:p14="http://schemas.microsoft.com/office/powerpoint/2010/main" val="233777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İçerik Yer Tutucusu"/>
          <p:cNvSpPr>
            <a:spLocks noGrp="1"/>
          </p:cNvSpPr>
          <p:nvPr>
            <p:ph idx="1"/>
          </p:nvPr>
        </p:nvSpPr>
        <p:spPr/>
        <p:txBody>
          <a:bodyPr/>
          <a:lstStyle/>
          <a:p>
            <a:pPr eaLnBrk="1" hangingPunct="1"/>
            <a:r>
              <a:rPr lang="tr-TR" sz="2800" dirty="0" smtClean="0">
                <a:solidFill>
                  <a:schemeClr val="bg1"/>
                </a:solidFill>
              </a:rPr>
              <a:t>Accessibility (</a:t>
            </a:r>
            <a:r>
              <a:rPr lang="tr-TR" sz="2800" dirty="0" err="1" smtClean="0">
                <a:solidFill>
                  <a:schemeClr val="bg1"/>
                </a:solidFill>
              </a:rPr>
              <a:t>ulaşılabililirlik</a:t>
            </a:r>
            <a:r>
              <a:rPr lang="tr-TR" sz="2800" dirty="0" smtClean="0">
                <a:solidFill>
                  <a:schemeClr val="bg1"/>
                </a:solidFill>
              </a:rPr>
              <a:t>): </a:t>
            </a:r>
          </a:p>
          <a:p>
            <a:pPr eaLnBrk="1" hangingPunct="1"/>
            <a:r>
              <a:rPr lang="tr-TR" sz="2800" dirty="0" err="1" smtClean="0">
                <a:solidFill>
                  <a:schemeClr val="bg1"/>
                </a:solidFill>
              </a:rPr>
              <a:t>Affordability</a:t>
            </a:r>
            <a:r>
              <a:rPr lang="tr-TR" sz="2800" dirty="0" smtClean="0">
                <a:solidFill>
                  <a:schemeClr val="bg1"/>
                </a:solidFill>
              </a:rPr>
              <a:t> (</a:t>
            </a:r>
            <a:r>
              <a:rPr lang="tr-TR" sz="2800" dirty="0" err="1" smtClean="0">
                <a:solidFill>
                  <a:schemeClr val="bg1"/>
                </a:solidFill>
              </a:rPr>
              <a:t>karşılanabilirlik</a:t>
            </a:r>
            <a:r>
              <a:rPr lang="tr-TR" sz="2800" dirty="0" smtClean="0">
                <a:solidFill>
                  <a:schemeClr val="bg1"/>
                </a:solidFill>
              </a:rPr>
              <a:t>, ödenebilirlik)</a:t>
            </a:r>
          </a:p>
          <a:p>
            <a:pPr eaLnBrk="1" hangingPunct="1"/>
            <a:r>
              <a:rPr lang="tr-TR" sz="2800" dirty="0" err="1" smtClean="0">
                <a:solidFill>
                  <a:schemeClr val="bg1"/>
                </a:solidFill>
              </a:rPr>
              <a:t>Anonymity</a:t>
            </a:r>
            <a:r>
              <a:rPr lang="tr-TR" sz="2800" dirty="0" smtClean="0">
                <a:solidFill>
                  <a:schemeClr val="bg1"/>
                </a:solidFill>
              </a:rPr>
              <a:t> (isim belirtilmemesi): Hem gerçek hem de algılanan kimliğinin bilinmezliğidir.</a:t>
            </a:r>
          </a:p>
          <a:p>
            <a:pPr eaLnBrk="1" hangingPunct="1"/>
            <a:r>
              <a:rPr lang="tr-TR" sz="2800" dirty="0" smtClean="0">
                <a:solidFill>
                  <a:schemeClr val="bg1"/>
                </a:solidFill>
              </a:rPr>
              <a:t>Toplumsal alanda kullanım ve </a:t>
            </a:r>
            <a:r>
              <a:rPr lang="tr-TR" sz="2800" dirty="0" err="1" smtClean="0">
                <a:solidFill>
                  <a:schemeClr val="bg1"/>
                </a:solidFill>
              </a:rPr>
              <a:t>red</a:t>
            </a:r>
            <a:r>
              <a:rPr lang="tr-TR" sz="2800" dirty="0" smtClean="0">
                <a:solidFill>
                  <a:schemeClr val="bg1"/>
                </a:solidFill>
              </a:rPr>
              <a:t> görmemesi</a:t>
            </a:r>
          </a:p>
          <a:p>
            <a:pPr eaLnBrk="1" hangingPunct="1"/>
            <a:r>
              <a:rPr lang="tr-TR" sz="2800" dirty="0" smtClean="0">
                <a:solidFill>
                  <a:schemeClr val="bg1"/>
                </a:solidFill>
              </a:rPr>
              <a:t>Eylemsel Bağımlılık olması (yeteri çalışma ve uzmanlığın olmaması)</a:t>
            </a:r>
          </a:p>
          <a:p>
            <a:pPr marL="0" indent="0" eaLnBrk="1" hangingPunct="1">
              <a:buNone/>
            </a:pPr>
            <a:endParaRPr lang="tr-TR" sz="2800" dirty="0" smtClean="0"/>
          </a:p>
        </p:txBody>
      </p:sp>
    </p:spTree>
    <p:extLst>
      <p:ext uri="{BB962C8B-B14F-4D97-AF65-F5344CB8AC3E}">
        <p14:creationId xmlns:p14="http://schemas.microsoft.com/office/powerpoint/2010/main" val="364949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7" name="Group 6"/>
          <p:cNvGrpSpPr/>
          <p:nvPr/>
        </p:nvGrpSpPr>
        <p:grpSpPr>
          <a:xfrm>
            <a:off x="177021" y="6181394"/>
            <a:ext cx="8842103" cy="559974"/>
            <a:chOff x="177021" y="6181394"/>
            <a:chExt cx="8842103" cy="55997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TextBox 8"/>
          <p:cNvSpPr txBox="1"/>
          <p:nvPr/>
        </p:nvSpPr>
        <p:spPr>
          <a:xfrm>
            <a:off x="1763561" y="428604"/>
            <a:ext cx="7488895" cy="2185214"/>
          </a:xfrm>
          <a:prstGeom prst="rect">
            <a:avLst/>
          </a:prstGeom>
          <a:noFill/>
        </p:spPr>
        <p:txBody>
          <a:bodyPr wrap="square" rtlCol="0">
            <a:spAutoFit/>
          </a:bodyPr>
          <a:lstStyle/>
          <a:p>
            <a:endParaRPr lang="tr-TR" sz="2800" b="1" dirty="0">
              <a:solidFill>
                <a:schemeClr val="bg1">
                  <a:lumMod val="85000"/>
                </a:schemeClr>
              </a:solidFill>
              <a:latin typeface="+mn-lt"/>
            </a:endParaRPr>
          </a:p>
          <a:p>
            <a:endParaRPr lang="tr-TR" sz="5400" b="1" dirty="0" smtClean="0">
              <a:solidFill>
                <a:schemeClr val="bg1"/>
              </a:solidFill>
              <a:latin typeface="+mn-lt"/>
            </a:endParaRPr>
          </a:p>
          <a:p>
            <a:r>
              <a:rPr lang="tr-TR" sz="5400" b="1" dirty="0" smtClean="0">
                <a:solidFill>
                  <a:schemeClr val="bg1"/>
                </a:solidFill>
                <a:latin typeface="+mn-lt"/>
              </a:rPr>
              <a:t>TEKNOLOJİ BAĞIMLILIĞI</a:t>
            </a:r>
            <a:endParaRPr lang="tr-TR" sz="5400" b="1" dirty="0">
              <a:solidFill>
                <a:schemeClr val="bg1"/>
              </a:solidFill>
              <a:latin typeface="+mn-lt"/>
            </a:endParaRPr>
          </a:p>
        </p:txBody>
      </p:sp>
      <p:sp>
        <p:nvSpPr>
          <p:cNvPr id="12" name="TextBox 8"/>
          <p:cNvSpPr txBox="1"/>
          <p:nvPr/>
        </p:nvSpPr>
        <p:spPr>
          <a:xfrm>
            <a:off x="2375122" y="3286124"/>
            <a:ext cx="6768878" cy="1908215"/>
          </a:xfrm>
          <a:prstGeom prst="rect">
            <a:avLst/>
          </a:prstGeom>
          <a:noFill/>
        </p:spPr>
        <p:txBody>
          <a:bodyPr wrap="square" rtlCol="0">
            <a:spAutoFit/>
          </a:bodyPr>
          <a:lstStyle/>
          <a:p>
            <a:pPr algn="ctr"/>
            <a:r>
              <a:rPr lang="tr-TR" sz="5400" b="1" i="1" dirty="0" smtClean="0">
                <a:solidFill>
                  <a:schemeClr val="bg1"/>
                </a:solidFill>
                <a:latin typeface="+mn-lt"/>
              </a:rPr>
              <a:t>Tarhan YAPRAK</a:t>
            </a:r>
          </a:p>
          <a:p>
            <a:pPr algn="ctr"/>
            <a:r>
              <a:rPr lang="tr-TR" sz="3200" i="1" dirty="0" err="1" smtClean="0">
                <a:solidFill>
                  <a:schemeClr val="bg1"/>
                </a:solidFill>
                <a:latin typeface="+mn-lt"/>
              </a:rPr>
              <a:t>Prof</a:t>
            </a:r>
            <a:r>
              <a:rPr lang="tr-TR" sz="3200" i="1" dirty="0" smtClean="0">
                <a:solidFill>
                  <a:schemeClr val="bg1"/>
                </a:solidFill>
                <a:latin typeface="+mn-lt"/>
              </a:rPr>
              <a:t> </a:t>
            </a:r>
            <a:r>
              <a:rPr lang="tr-TR" sz="3200" i="1" dirty="0" err="1" smtClean="0">
                <a:solidFill>
                  <a:schemeClr val="bg1"/>
                </a:solidFill>
                <a:latin typeface="+mn-lt"/>
              </a:rPr>
              <a:t>Dr</a:t>
            </a:r>
            <a:r>
              <a:rPr lang="tr-TR" sz="3200" i="1" dirty="0" smtClean="0">
                <a:solidFill>
                  <a:schemeClr val="bg1"/>
                </a:solidFill>
                <a:latin typeface="+mn-lt"/>
              </a:rPr>
              <a:t> Fuat Sezgin</a:t>
            </a:r>
            <a:r>
              <a:rPr lang="tr-TR" sz="3200" i="1" dirty="0" smtClean="0">
                <a:solidFill>
                  <a:schemeClr val="bg1"/>
                </a:solidFill>
                <a:latin typeface="+mn-lt"/>
              </a:rPr>
              <a:t> </a:t>
            </a:r>
            <a:r>
              <a:rPr lang="tr-TR" sz="3200" i="1" dirty="0" smtClean="0">
                <a:solidFill>
                  <a:schemeClr val="bg1"/>
                </a:solidFill>
                <a:latin typeface="+mn-lt"/>
              </a:rPr>
              <a:t>Fen Lisesi</a:t>
            </a:r>
          </a:p>
          <a:p>
            <a:pPr algn="ctr"/>
            <a:r>
              <a:rPr lang="tr-TR" sz="3200" i="1" dirty="0" smtClean="0">
                <a:solidFill>
                  <a:schemeClr val="bg1"/>
                </a:solidFill>
                <a:latin typeface="+mn-lt"/>
              </a:rPr>
              <a:t>Rehber Öğretmeni</a:t>
            </a:r>
            <a:endParaRPr lang="tr-TR" sz="3200" i="1" dirty="0">
              <a:solidFill>
                <a:schemeClr val="bg1"/>
              </a:solidFill>
              <a:latin typeface="+mn-lt"/>
            </a:endParaRPr>
          </a:p>
        </p:txBody>
      </p:sp>
    </p:spTree>
    <p:extLst>
      <p:ext uri="{BB962C8B-B14F-4D97-AF65-F5344CB8AC3E}">
        <p14:creationId xmlns:p14="http://schemas.microsoft.com/office/powerpoint/2010/main" val="41141549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lstStyle/>
          <a:p>
            <a:pPr marL="0" indent="0">
              <a:buNone/>
            </a:pPr>
            <a:r>
              <a:rPr lang="tr-TR" dirty="0" smtClean="0">
                <a:solidFill>
                  <a:schemeClr val="bg1"/>
                </a:solidFill>
              </a:rPr>
              <a:t>Alışkanlık ile bağımlılık arasındaki temel farklar:</a:t>
            </a:r>
          </a:p>
          <a:p>
            <a:pPr marL="0" indent="0">
              <a:buNone/>
            </a:pPr>
            <a:endParaRPr lang="tr-TR" dirty="0">
              <a:solidFill>
                <a:schemeClr val="bg1"/>
              </a:solidFill>
            </a:endParaRPr>
          </a:p>
          <a:p>
            <a:pPr marL="0" indent="0">
              <a:buNone/>
            </a:pPr>
            <a:r>
              <a:rPr lang="tr-TR" dirty="0" smtClean="0">
                <a:solidFill>
                  <a:schemeClr val="bg1"/>
                </a:solidFill>
              </a:rPr>
              <a:t>Alışkanlık yıkıcı değildir</a:t>
            </a:r>
          </a:p>
          <a:p>
            <a:pPr marL="0" indent="0">
              <a:buNone/>
            </a:pPr>
            <a:endParaRPr lang="tr-TR" dirty="0" smtClean="0">
              <a:solidFill>
                <a:schemeClr val="bg1"/>
              </a:solidFill>
            </a:endParaRPr>
          </a:p>
          <a:p>
            <a:pPr marL="0" indent="0">
              <a:buNone/>
            </a:pPr>
            <a:r>
              <a:rPr lang="tr-TR" dirty="0" smtClean="0">
                <a:solidFill>
                  <a:schemeClr val="bg1"/>
                </a:solidFill>
              </a:rPr>
              <a:t>Alışkanlık işlevselliği bozmaz</a:t>
            </a:r>
          </a:p>
          <a:p>
            <a:pPr marL="0" indent="0">
              <a:buNone/>
            </a:pPr>
            <a:endParaRPr lang="tr-TR" dirty="0" smtClean="0">
              <a:solidFill>
                <a:schemeClr val="bg1"/>
              </a:solidFill>
            </a:endParaRPr>
          </a:p>
          <a:p>
            <a:pPr marL="0" indent="0">
              <a:buNone/>
            </a:pPr>
            <a:r>
              <a:rPr lang="tr-TR" dirty="0">
                <a:solidFill>
                  <a:schemeClr val="bg1"/>
                </a:solidFill>
              </a:rPr>
              <a:t> </a:t>
            </a:r>
            <a:r>
              <a:rPr lang="tr-TR" dirty="0" smtClean="0">
                <a:solidFill>
                  <a:schemeClr val="bg1"/>
                </a:solidFill>
              </a:rPr>
              <a:t>yaşam kalitesini düşürmez</a:t>
            </a:r>
          </a:p>
          <a:p>
            <a:pPr marL="0" indent="0">
              <a:buNone/>
            </a:pPr>
            <a:r>
              <a:rPr lang="tr-TR" dirty="0">
                <a:solidFill>
                  <a:schemeClr val="bg1"/>
                </a:solidFill>
              </a:rPr>
              <a:t> </a:t>
            </a:r>
            <a:r>
              <a:rPr lang="tr-TR" dirty="0" smtClean="0">
                <a:solidFill>
                  <a:schemeClr val="bg1"/>
                </a:solidFill>
              </a:rPr>
              <a:t>  </a:t>
            </a:r>
            <a:endParaRPr lang="tr-TR" dirty="0">
              <a:solidFill>
                <a:schemeClr val="bg1"/>
              </a:solidFill>
            </a:endParaRPr>
          </a:p>
        </p:txBody>
      </p:sp>
    </p:spTree>
    <p:extLst>
      <p:ext uri="{BB962C8B-B14F-4D97-AF65-F5344CB8AC3E}">
        <p14:creationId xmlns:p14="http://schemas.microsoft.com/office/powerpoint/2010/main" val="3708311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Nedir?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87798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a:t>
            </a:r>
            <a:r>
              <a:rPr lang="tr-TR" sz="2800" b="1" dirty="0" smtClean="0">
                <a:solidFill>
                  <a:schemeClr val="bg1"/>
                </a:solidFill>
                <a:latin typeface="+mn-lt"/>
              </a:rPr>
              <a:t>bir hastalıktır</a:t>
            </a:r>
            <a:r>
              <a:rPr lang="tr-TR" sz="2800" b="1" dirty="0">
                <a:solidFill>
                  <a:schemeClr val="bg1"/>
                </a:solidFill>
                <a:latin typeface="+mn-lt"/>
              </a:rPr>
              <a: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kişinin bütünlüğe erişememesinden kaynaklanır.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olmak kişinin kendisine inanmayı kestiğinin göstergesidir.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olmak ne bir rolle ilişkilidir ne de bir sosyal sınıfa aittir.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0652020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Nedir?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739759"/>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içte bir dağılmanın sonucudur.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özgürlükten yoksunluğu ve yaşamdan vazgeçişi gizlemek için </a:t>
            </a:r>
            <a:r>
              <a:rPr lang="tr-TR" sz="2800" b="1" dirty="0" smtClean="0">
                <a:solidFill>
                  <a:schemeClr val="bg1"/>
                </a:solidFill>
                <a:latin typeface="+mn-lt"/>
              </a:rPr>
              <a:t>takılan bir maskedir</a:t>
            </a:r>
            <a:r>
              <a:rPr lang="tr-TR" sz="2800" b="1" dirty="0">
                <a:solidFill>
                  <a:schemeClr val="bg1"/>
                </a:solidFill>
                <a:latin typeface="+mn-lt"/>
              </a:rPr>
              <a: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kişinin bağımlı olduğu nesne veya davranış üstünde kontrolünü kaybetmesi ve onsuz bir yaşam sürememeye başlamasıdır. </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bir kez geliştikten </a:t>
            </a:r>
            <a:r>
              <a:rPr lang="tr-TR" sz="2800" b="1" dirty="0" smtClean="0">
                <a:solidFill>
                  <a:schemeClr val="bg1"/>
                </a:solidFill>
                <a:latin typeface="+mn-lt"/>
              </a:rPr>
              <a:t>sonra bir </a:t>
            </a:r>
            <a:r>
              <a:rPr lang="tr-TR" sz="2800" b="1" dirty="0">
                <a:solidFill>
                  <a:schemeClr val="bg1"/>
                </a:solidFill>
                <a:latin typeface="+mn-lt"/>
              </a:rPr>
              <a:t>daha iyileşmez, sadece tedavi ile kişi bağımlılığı nasıl kontrol edebileceğini öğrenir.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6843472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143668"/>
          </a:xfrm>
        </p:spPr>
        <p:txBody>
          <a:bodyPr/>
          <a:lstStyle/>
          <a:p>
            <a:pPr>
              <a:buNone/>
            </a:pPr>
            <a:r>
              <a:rPr lang="tr-TR" dirty="0" smtClean="0"/>
              <a:t>		</a:t>
            </a:r>
            <a:r>
              <a:rPr lang="tr-TR" dirty="0" smtClean="0">
                <a:solidFill>
                  <a:schemeClr val="bg1"/>
                </a:solidFill>
              </a:rPr>
              <a:t>“</a:t>
            </a:r>
            <a:r>
              <a:rPr lang="tr-TR" sz="2800" dirty="0" smtClean="0">
                <a:solidFill>
                  <a:schemeClr val="bg1"/>
                </a:solidFill>
              </a:rPr>
              <a:t>Temiz kalmaya çalışanlar… benim gibi bir şekilde madde kullanmış, ve sonunda bağımlılığın farkına varmış çok az insandan, tedaviye girmiş ve sonrasında bağımlı olma endişesini iliklerine kadar içinde taşıyan kişilerin kendilerine yakıştırdıkları isim…</a:t>
            </a:r>
          </a:p>
          <a:p>
            <a:pPr>
              <a:buNone/>
            </a:pPr>
            <a:r>
              <a:rPr lang="tr-TR" sz="2800" dirty="0" smtClean="0">
                <a:solidFill>
                  <a:schemeClr val="bg1"/>
                </a:solidFill>
              </a:rPr>
              <a:t>		Bağımlılık yapıcı maddeleri kullanan gençlerin birçoğu, ben de dahil kendi güçsüzlüklerimizi aşmak, problemlerimizin üstesinden gelmek ve arkadaşlarımızla birlikte kendimizi güvende hissetmek için madde kullanmıştık… (Ünlü, Evcin, 2014:75)</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lstStyle/>
          <a:p>
            <a:pPr>
              <a:buNone/>
            </a:pPr>
            <a:r>
              <a:rPr lang="tr-TR" dirty="0" smtClean="0"/>
              <a:t>	</a:t>
            </a:r>
            <a:r>
              <a:rPr lang="tr-TR" dirty="0" smtClean="0">
                <a:solidFill>
                  <a:schemeClr val="bg1"/>
                </a:solidFill>
              </a:rPr>
              <a:t>“</a:t>
            </a:r>
            <a:r>
              <a:rPr lang="tr-TR" sz="2800" dirty="0" smtClean="0">
                <a:solidFill>
                  <a:schemeClr val="bg1"/>
                </a:solidFill>
              </a:rPr>
              <a:t>…İçimde bir acı vardı. Bir yere dayanmak istiyordum. Beni zorluklara karşı koruyabilecek destek olabilecek, fırtınalar karşısında uçup gitmeme savrulmama engel olacak bir dayanağa…</a:t>
            </a:r>
          </a:p>
          <a:p>
            <a:pPr>
              <a:buNone/>
            </a:pPr>
            <a:r>
              <a:rPr lang="tr-TR" sz="2800" dirty="0" smtClean="0">
                <a:solidFill>
                  <a:schemeClr val="bg1"/>
                </a:solidFill>
              </a:rPr>
              <a:t>	…Onunla sorunlarımı daha rahat bir şekilde çözebileceğimi düşünürken bir de baktım ki madde sorunun kendisi olmuş, ben de kuklası olmuştum. Artık beni o yönetmeye başlamıştı… Evet bir kukla olmuştum, pilli bir bebek gibiydim. İpim çekilmedikçe, pilim yenilenmedikçe hareketsizdim…  düşmüştüm…” (Ünlü, Evcin,2014: 76-77)</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016210"/>
          </a:xfrm>
          <a:prstGeom prst="rect">
            <a:avLst/>
          </a:prstGeom>
          <a:noFill/>
        </p:spPr>
        <p:txBody>
          <a:bodyPr wrap="square" rtlCol="0">
            <a:spAutoFit/>
          </a:bodyPr>
          <a:lstStyle/>
          <a:p>
            <a:pPr>
              <a:spcBef>
                <a:spcPts val="1000"/>
              </a:spcBef>
              <a:spcAft>
                <a:spcPts val="1000"/>
              </a:spcAft>
            </a:pPr>
            <a:r>
              <a:rPr lang="tr-TR" sz="2800" b="1" i="1" dirty="0">
                <a:solidFill>
                  <a:schemeClr val="bg1"/>
                </a:solidFill>
                <a:latin typeface="+mn-lt"/>
              </a:rPr>
              <a:t>Bağımlılık kroniktir</a:t>
            </a:r>
            <a:r>
              <a:rPr lang="tr-TR" sz="2800" b="1" i="1" dirty="0" smtClean="0">
                <a:solidFill>
                  <a:schemeClr val="bg1"/>
                </a:solidFill>
                <a:latin typeface="+mn-lt"/>
              </a:rPr>
              <a:t>.</a:t>
            </a:r>
            <a:endParaRPr lang="tr-TR" sz="2800" b="1" dirty="0">
              <a:solidFill>
                <a:schemeClr val="bg1"/>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akut bir hastalık değildir. </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Ömür boyu devam etme özelliğine sahiptir.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Her kronik hastalık gibi tedavi edilemez, sadece yönetilir.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2292071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016210"/>
          </a:xfrm>
          <a:prstGeom prst="rect">
            <a:avLst/>
          </a:prstGeom>
          <a:noFill/>
        </p:spPr>
        <p:txBody>
          <a:bodyPr wrap="square" rtlCol="0">
            <a:spAutoFit/>
          </a:bodyPr>
          <a:lstStyle/>
          <a:p>
            <a:pPr>
              <a:spcBef>
                <a:spcPts val="1000"/>
              </a:spcBef>
              <a:spcAft>
                <a:spcPts val="1000"/>
              </a:spcAft>
            </a:pPr>
            <a:r>
              <a:rPr lang="tr-TR" sz="2800" b="1" i="1" dirty="0">
                <a:solidFill>
                  <a:schemeClr val="bg1"/>
                </a:solidFill>
                <a:latin typeface="+mn-lt"/>
              </a:rPr>
              <a:t>Bağımlılık </a:t>
            </a:r>
            <a:r>
              <a:rPr lang="tr-TR" sz="2800" b="1" i="1" dirty="0" err="1">
                <a:solidFill>
                  <a:schemeClr val="bg1"/>
                </a:solidFill>
                <a:latin typeface="+mn-lt"/>
              </a:rPr>
              <a:t>primerdir</a:t>
            </a:r>
            <a:r>
              <a:rPr lang="tr-TR" sz="2800" b="1" i="1" dirty="0" smtClean="0">
                <a:solidFill>
                  <a:schemeClr val="bg1"/>
                </a:solidFill>
                <a:latin typeface="+mn-lt"/>
              </a:rPr>
              <a:t>.</a:t>
            </a:r>
            <a:endParaRPr lang="tr-TR" sz="2800" b="1" i="1" dirty="0">
              <a:solidFill>
                <a:schemeClr val="bg1"/>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Birincil bir hastalıktır.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Başka bir rahatsızlığın sonucu olsa bile sebep ortadan kalktığında sonuç değişmez.</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Ayrıca tedavi gerektiren bir hastalıktır.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256564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877985"/>
          </a:xfrm>
          <a:prstGeom prst="rect">
            <a:avLst/>
          </a:prstGeom>
          <a:noFill/>
        </p:spPr>
        <p:txBody>
          <a:bodyPr wrap="square" rtlCol="0">
            <a:spAutoFit/>
          </a:bodyPr>
          <a:lstStyle/>
          <a:p>
            <a:pPr>
              <a:spcBef>
                <a:spcPts val="1000"/>
              </a:spcBef>
              <a:spcAft>
                <a:spcPts val="1000"/>
              </a:spcAft>
            </a:pPr>
            <a:r>
              <a:rPr lang="tr-TR" sz="2800" b="1" i="1" dirty="0">
                <a:solidFill>
                  <a:schemeClr val="bg1"/>
                </a:solidFill>
                <a:latin typeface="+mn-lt"/>
              </a:rPr>
              <a:t>Bağımlılık ilerler</a:t>
            </a:r>
            <a:r>
              <a:rPr lang="tr-TR" sz="2800" b="1" i="1" dirty="0" smtClean="0">
                <a:solidFill>
                  <a:schemeClr val="bg1"/>
                </a:solidFill>
                <a:latin typeface="+mn-lt"/>
              </a:rPr>
              <a:t>.</a:t>
            </a:r>
            <a:endParaRPr lang="tr-TR" sz="2800" b="1" i="1" dirty="0">
              <a:solidFill>
                <a:schemeClr val="bg1"/>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olunan nesnenin kullanım miktarı, bağımlılığın ilk dönemine göre daha sonraki dönemlerinde artış gösterir.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İlerleyici rahatsızlıklar zamanla kötüye gitme eğilimindedirler.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Fiziksel zarar zaman içerisinde artar.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3289816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759730"/>
          </a:xfrm>
          <a:prstGeom prst="rect">
            <a:avLst/>
          </a:prstGeom>
          <a:noFill/>
        </p:spPr>
        <p:txBody>
          <a:bodyPr wrap="square" rtlCol="0">
            <a:spAutoFit/>
          </a:bodyPr>
          <a:lstStyle/>
          <a:p>
            <a:pPr>
              <a:spcBef>
                <a:spcPts val="1000"/>
              </a:spcBef>
              <a:spcAft>
                <a:spcPts val="1000"/>
              </a:spcAft>
            </a:pPr>
            <a:r>
              <a:rPr lang="tr-TR" sz="2800" b="1" i="1" dirty="0">
                <a:solidFill>
                  <a:schemeClr val="bg1"/>
                </a:solidFill>
                <a:latin typeface="+mn-lt"/>
              </a:rPr>
              <a:t>Bağımlılık tamamen tedavi edilemez</a:t>
            </a:r>
            <a:r>
              <a:rPr lang="tr-TR" sz="2800" b="1" i="1" dirty="0" smtClean="0">
                <a:solidFill>
                  <a:schemeClr val="bg1"/>
                </a:solidFill>
                <a:latin typeface="+mn-lt"/>
              </a:rPr>
              <a:t>.</a:t>
            </a:r>
            <a:endParaRPr lang="tr-TR" sz="2800" b="1" i="1" dirty="0">
              <a:solidFill>
                <a:schemeClr val="bg1"/>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vücutta, özellikle de beyinde kalıcı biyolojik değişikliklere neden olur ve bu yüzden tedavi edilemez, sadece kontrol edilebilir.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İyileşme ömür boyu sürer ve takibi gerekir.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8281749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929718" cy="5768997"/>
          </a:xfrm>
        </p:spPr>
        <p:txBody>
          <a:bodyPr/>
          <a:lstStyle/>
          <a:p>
            <a:pPr>
              <a:buNone/>
            </a:pPr>
            <a:r>
              <a:rPr lang="tr-TR" dirty="0" smtClean="0">
                <a:solidFill>
                  <a:schemeClr val="bg1"/>
                </a:solidFill>
              </a:rPr>
              <a:t>		</a:t>
            </a:r>
          </a:p>
          <a:p>
            <a:pPr>
              <a:buNone/>
            </a:pPr>
            <a:r>
              <a:rPr lang="tr-TR" dirty="0" smtClean="0">
                <a:solidFill>
                  <a:schemeClr val="bg1"/>
                </a:solidFill>
              </a:rPr>
              <a:t>		“Yaklaşık altı yıl boyunca madde kullanmıştım. Bende her bağımlı gibi aralıklarla maddeyi bırakmaya çalışıyordum. Tekrar başladığımda ise bıraktığımdan daha da kötü bir seviyeye geliyordum…</a:t>
            </a:r>
          </a:p>
          <a:p>
            <a:pPr>
              <a:buNone/>
            </a:pPr>
            <a:r>
              <a:rPr lang="tr-TR" dirty="0" smtClean="0">
                <a:solidFill>
                  <a:schemeClr val="bg1"/>
                </a:solidFill>
              </a:rPr>
              <a:t>		Yaşamla ölüm arasındaki sınırı görmüş ve ölümün kıyısında hayata tutunabilmişlerdendim…” (Ünlü,Evcin; 2014:139)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00100"/>
            <a:ext cx="8229600" cy="5326063"/>
          </a:xfrm>
        </p:spPr>
        <p:txBody>
          <a:bodyPr/>
          <a:lstStyle/>
          <a:p>
            <a:pPr marL="0" indent="0">
              <a:buNone/>
            </a:pPr>
            <a:r>
              <a:rPr lang="tr-TR" sz="3600" b="1" dirty="0" smtClean="0"/>
              <a:t>	</a:t>
            </a:r>
            <a:r>
              <a:rPr lang="tr-TR" sz="3600" b="1" dirty="0" smtClean="0">
                <a:solidFill>
                  <a:schemeClr val="bg1"/>
                </a:solidFill>
              </a:rPr>
              <a:t>"KAYBEDECEĞİNİ BİLE BİLE NEDEN MÜCADELE EDİYORSUN DEDİ,</a:t>
            </a:r>
          </a:p>
          <a:p>
            <a:pPr marL="0" indent="0">
              <a:buNone/>
            </a:pPr>
            <a:r>
              <a:rPr lang="tr-TR" sz="3600" b="1" dirty="0" smtClean="0">
                <a:solidFill>
                  <a:schemeClr val="bg1"/>
                </a:solidFill>
              </a:rPr>
              <a:t> </a:t>
            </a:r>
          </a:p>
          <a:p>
            <a:pPr marL="0" indent="0">
              <a:buNone/>
            </a:pPr>
            <a:r>
              <a:rPr lang="tr-TR" sz="3600" b="1" dirty="0">
                <a:solidFill>
                  <a:schemeClr val="bg1"/>
                </a:solidFill>
              </a:rPr>
              <a:t>	</a:t>
            </a:r>
            <a:r>
              <a:rPr lang="tr-TR" sz="3600" b="1" dirty="0" smtClean="0">
                <a:solidFill>
                  <a:schemeClr val="bg1"/>
                </a:solidFill>
              </a:rPr>
              <a:t>ÖLECEĞİNİ BİLE BİLE YAŞADIĞINI UNUTMUŞTU O AN , </a:t>
            </a:r>
          </a:p>
          <a:p>
            <a:pPr marL="0" indent="0">
              <a:buNone/>
            </a:pPr>
            <a:r>
              <a:rPr lang="tr-TR" sz="3600" b="1" dirty="0">
                <a:solidFill>
                  <a:schemeClr val="bg1"/>
                </a:solidFill>
              </a:rPr>
              <a:t>	</a:t>
            </a:r>
            <a:r>
              <a:rPr lang="tr-TR" sz="3600" b="1" dirty="0" smtClean="0">
                <a:solidFill>
                  <a:schemeClr val="bg1"/>
                </a:solidFill>
              </a:rPr>
              <a:t>			BOZMADIM..." </a:t>
            </a:r>
          </a:p>
          <a:p>
            <a:endParaRPr lang="tr-TR" sz="3600" b="1" dirty="0" smtClean="0">
              <a:solidFill>
                <a:schemeClr val="bg1"/>
              </a:solidFill>
            </a:endParaRPr>
          </a:p>
          <a:p>
            <a:pPr marL="0" indent="0">
              <a:buNone/>
            </a:pPr>
            <a:r>
              <a:rPr lang="tr-TR" dirty="0" smtClean="0">
                <a:solidFill>
                  <a:schemeClr val="bg1"/>
                </a:solidFill>
              </a:rPr>
              <a:t>				Özdemir </a:t>
            </a:r>
            <a:r>
              <a:rPr lang="tr-TR" dirty="0" err="1">
                <a:solidFill>
                  <a:schemeClr val="bg1"/>
                </a:solidFill>
              </a:rPr>
              <a:t>Asaf</a:t>
            </a:r>
            <a:endParaRPr lang="tr-TR" dirty="0">
              <a:solidFill>
                <a:schemeClr val="bg1"/>
              </a:solidFill>
            </a:endParaRPr>
          </a:p>
        </p:txBody>
      </p:sp>
    </p:spTree>
    <p:extLst>
      <p:ext uri="{BB962C8B-B14F-4D97-AF65-F5344CB8AC3E}">
        <p14:creationId xmlns:p14="http://schemas.microsoft.com/office/powerpoint/2010/main" val="538091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2675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Temel Kavramlar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graphicFrame>
        <p:nvGraphicFramePr>
          <p:cNvPr id="4" name="Tablo 3"/>
          <p:cNvGraphicFramePr>
            <a:graphicFrameLocks noGrp="1"/>
          </p:cNvGraphicFramePr>
          <p:nvPr>
            <p:extLst>
              <p:ext uri="{D42A27DB-BD31-4B8C-83A1-F6EECF244321}">
                <p14:modId xmlns:p14="http://schemas.microsoft.com/office/powerpoint/2010/main" val="3098485393"/>
              </p:ext>
            </p:extLst>
          </p:nvPr>
        </p:nvGraphicFramePr>
        <p:xfrm>
          <a:off x="682322" y="1340768"/>
          <a:ext cx="8056815" cy="4732020"/>
        </p:xfrm>
        <a:graphic>
          <a:graphicData uri="http://schemas.openxmlformats.org/drawingml/2006/table">
            <a:tbl>
              <a:tblPr firstRow="1" firstCol="1" bandRow="1">
                <a:tableStyleId>{5C22544A-7EE6-4342-B048-85BDC9FD1C3A}</a:tableStyleId>
              </a:tblPr>
              <a:tblGrid>
                <a:gridCol w="4349206"/>
                <a:gridCol w="3707609"/>
              </a:tblGrid>
              <a:tr h="432048">
                <a:tc>
                  <a:txBody>
                    <a:bodyPr/>
                    <a:lstStyle/>
                    <a:p>
                      <a:pPr>
                        <a:lnSpc>
                          <a:spcPct val="115000"/>
                        </a:lnSpc>
                        <a:spcAft>
                          <a:spcPts val="0"/>
                        </a:spcAft>
                      </a:pPr>
                      <a:r>
                        <a:rPr lang="tr-TR" sz="2700" b="1" dirty="0" err="1">
                          <a:effectLst/>
                        </a:rPr>
                        <a:t>Use</a:t>
                      </a:r>
                      <a:endParaRPr lang="tr-TR" sz="2700" b="1" dirty="0">
                        <a:effectLst/>
                        <a:latin typeface="Calibri"/>
                        <a:ea typeface="Calibri"/>
                        <a:cs typeface="Arial"/>
                      </a:endParaRPr>
                    </a:p>
                  </a:txBody>
                  <a:tcPr marL="68580" marR="68580" marT="0" marB="0">
                    <a:solidFill>
                      <a:schemeClr val="tx2">
                        <a:lumMod val="60000"/>
                        <a:lumOff val="40000"/>
                      </a:schemeClr>
                    </a:solidFill>
                  </a:tcPr>
                </a:tc>
                <a:tc>
                  <a:txBody>
                    <a:bodyPr/>
                    <a:lstStyle/>
                    <a:p>
                      <a:pPr>
                        <a:lnSpc>
                          <a:spcPct val="115000"/>
                        </a:lnSpc>
                        <a:spcAft>
                          <a:spcPts val="0"/>
                        </a:spcAft>
                      </a:pPr>
                      <a:r>
                        <a:rPr lang="tr-TR" sz="2700" b="1" dirty="0">
                          <a:effectLst/>
                        </a:rPr>
                        <a:t>Kullanım</a:t>
                      </a:r>
                      <a:endParaRPr lang="tr-TR" sz="2700" b="1" dirty="0">
                        <a:effectLst/>
                        <a:latin typeface="Calibri"/>
                        <a:ea typeface="Calibri"/>
                        <a:cs typeface="Arial"/>
                      </a:endParaRPr>
                    </a:p>
                  </a:txBody>
                  <a:tcPr marL="68580" marR="68580" marT="0" marB="0">
                    <a:solidFill>
                      <a:schemeClr val="tx2">
                        <a:lumMod val="60000"/>
                        <a:lumOff val="40000"/>
                      </a:schemeClr>
                    </a:solidFill>
                  </a:tcPr>
                </a:tc>
              </a:tr>
              <a:tr h="432048">
                <a:tc>
                  <a:txBody>
                    <a:bodyPr/>
                    <a:lstStyle/>
                    <a:p>
                      <a:pPr>
                        <a:lnSpc>
                          <a:spcPct val="115000"/>
                        </a:lnSpc>
                        <a:spcAft>
                          <a:spcPts val="0"/>
                        </a:spcAft>
                      </a:pPr>
                      <a:r>
                        <a:rPr lang="tr-TR" sz="2700" b="1" dirty="0" err="1">
                          <a:solidFill>
                            <a:sysClr val="windowText" lastClr="000000"/>
                          </a:solidFill>
                          <a:effectLst/>
                        </a:rPr>
                        <a:t>Abuse</a:t>
                      </a:r>
                      <a:endParaRPr lang="tr-TR" sz="2700" b="1" dirty="0">
                        <a:solidFill>
                          <a:sysClr val="windowText" lastClr="000000"/>
                        </a:solidFill>
                        <a:effectLst/>
                        <a:latin typeface="Calibri"/>
                        <a:ea typeface="Calibri"/>
                        <a:cs typeface="Arial"/>
                      </a:endParaRPr>
                    </a:p>
                  </a:txBody>
                  <a:tcPr marL="68580" marR="68580" marT="0" marB="0">
                    <a:solidFill>
                      <a:schemeClr val="accent1">
                        <a:lumMod val="40000"/>
                        <a:lumOff val="60000"/>
                      </a:schemeClr>
                    </a:solidFill>
                  </a:tcPr>
                </a:tc>
                <a:tc>
                  <a:txBody>
                    <a:bodyPr/>
                    <a:lstStyle/>
                    <a:p>
                      <a:pPr>
                        <a:lnSpc>
                          <a:spcPct val="115000"/>
                        </a:lnSpc>
                        <a:spcAft>
                          <a:spcPts val="0"/>
                        </a:spcAft>
                      </a:pPr>
                      <a:r>
                        <a:rPr lang="tr-TR" sz="2700" b="1" dirty="0">
                          <a:solidFill>
                            <a:sysClr val="windowText" lastClr="000000"/>
                          </a:solidFill>
                          <a:effectLst/>
                        </a:rPr>
                        <a:t>Kötüye kullanım</a:t>
                      </a:r>
                      <a:endParaRPr lang="tr-TR" sz="2700" b="1" dirty="0">
                        <a:solidFill>
                          <a:sysClr val="windowText" lastClr="000000"/>
                        </a:solidFill>
                        <a:effectLst/>
                        <a:latin typeface="Calibri"/>
                        <a:ea typeface="Calibri"/>
                        <a:cs typeface="Arial"/>
                      </a:endParaRPr>
                    </a:p>
                  </a:txBody>
                  <a:tcPr marL="68580" marR="68580" marT="0" marB="0">
                    <a:solidFill>
                      <a:schemeClr val="accent1">
                        <a:lumMod val="40000"/>
                        <a:lumOff val="60000"/>
                      </a:schemeClr>
                    </a:solidFill>
                  </a:tcPr>
                </a:tc>
              </a:tr>
              <a:tr h="432048">
                <a:tc>
                  <a:txBody>
                    <a:bodyPr/>
                    <a:lstStyle/>
                    <a:p>
                      <a:pPr>
                        <a:lnSpc>
                          <a:spcPct val="115000"/>
                        </a:lnSpc>
                        <a:spcAft>
                          <a:spcPts val="0"/>
                        </a:spcAft>
                      </a:pPr>
                      <a:r>
                        <a:rPr lang="tr-TR" sz="2700" b="1" dirty="0" err="1">
                          <a:solidFill>
                            <a:schemeClr val="bg1"/>
                          </a:solidFill>
                          <a:effectLst/>
                        </a:rPr>
                        <a:t>Addiction</a:t>
                      </a:r>
                      <a:r>
                        <a:rPr lang="tr-TR" sz="2700" b="1" dirty="0">
                          <a:solidFill>
                            <a:schemeClr val="bg1"/>
                          </a:solidFill>
                          <a:effectLst/>
                        </a:rPr>
                        <a:t>/</a:t>
                      </a:r>
                      <a:r>
                        <a:rPr lang="tr-TR" sz="2700" b="1" dirty="0" err="1">
                          <a:solidFill>
                            <a:schemeClr val="bg1"/>
                          </a:solidFill>
                          <a:effectLst/>
                        </a:rPr>
                        <a:t>Dependence</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nSpc>
                          <a:spcPct val="115000"/>
                        </a:lnSpc>
                        <a:spcAft>
                          <a:spcPts val="0"/>
                        </a:spcAft>
                      </a:pPr>
                      <a:r>
                        <a:rPr lang="tr-TR" sz="2700" b="1" dirty="0">
                          <a:solidFill>
                            <a:schemeClr val="bg1"/>
                          </a:solidFill>
                          <a:effectLst/>
                        </a:rPr>
                        <a:t>Bağımlılık</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r>
              <a:tr h="432048">
                <a:tc>
                  <a:txBody>
                    <a:bodyPr/>
                    <a:lstStyle/>
                    <a:p>
                      <a:pPr>
                        <a:lnSpc>
                          <a:spcPct val="115000"/>
                        </a:lnSpc>
                        <a:spcAft>
                          <a:spcPts val="0"/>
                        </a:spcAft>
                      </a:pPr>
                      <a:r>
                        <a:rPr lang="tr-TR" sz="2700" b="1" dirty="0" err="1">
                          <a:solidFill>
                            <a:schemeClr val="tx1"/>
                          </a:solidFill>
                          <a:effectLst/>
                        </a:rPr>
                        <a:t>Craving</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c>
                  <a:txBody>
                    <a:bodyPr/>
                    <a:lstStyle/>
                    <a:p>
                      <a:pPr>
                        <a:lnSpc>
                          <a:spcPct val="115000"/>
                        </a:lnSpc>
                        <a:spcAft>
                          <a:spcPts val="0"/>
                        </a:spcAft>
                      </a:pPr>
                      <a:r>
                        <a:rPr lang="tr-TR" sz="2700" b="1" dirty="0">
                          <a:solidFill>
                            <a:schemeClr val="tx1"/>
                          </a:solidFill>
                          <a:effectLst/>
                        </a:rPr>
                        <a:t>Aşerme</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r>
              <a:tr h="432048">
                <a:tc>
                  <a:txBody>
                    <a:bodyPr/>
                    <a:lstStyle/>
                    <a:p>
                      <a:pPr>
                        <a:lnSpc>
                          <a:spcPct val="115000"/>
                        </a:lnSpc>
                        <a:spcAft>
                          <a:spcPts val="0"/>
                        </a:spcAft>
                      </a:pPr>
                      <a:r>
                        <a:rPr lang="tr-TR" sz="2700" b="1" dirty="0" err="1">
                          <a:solidFill>
                            <a:schemeClr val="bg1"/>
                          </a:solidFill>
                          <a:effectLst/>
                        </a:rPr>
                        <a:t>Intoxication</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nSpc>
                          <a:spcPct val="115000"/>
                        </a:lnSpc>
                        <a:spcAft>
                          <a:spcPts val="0"/>
                        </a:spcAft>
                      </a:pPr>
                      <a:r>
                        <a:rPr lang="tr-TR" sz="2700" b="1" dirty="0">
                          <a:solidFill>
                            <a:schemeClr val="bg1"/>
                          </a:solidFill>
                          <a:effectLst/>
                        </a:rPr>
                        <a:t>Zehirlenme</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r>
              <a:tr h="432048">
                <a:tc>
                  <a:txBody>
                    <a:bodyPr/>
                    <a:lstStyle/>
                    <a:p>
                      <a:pPr>
                        <a:lnSpc>
                          <a:spcPct val="115000"/>
                        </a:lnSpc>
                        <a:spcAft>
                          <a:spcPts val="0"/>
                        </a:spcAft>
                      </a:pPr>
                      <a:r>
                        <a:rPr lang="tr-TR" sz="2700" b="1" dirty="0" err="1">
                          <a:solidFill>
                            <a:schemeClr val="tx1"/>
                          </a:solidFill>
                          <a:effectLst/>
                        </a:rPr>
                        <a:t>Reinforcer</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c>
                  <a:txBody>
                    <a:bodyPr/>
                    <a:lstStyle/>
                    <a:p>
                      <a:pPr>
                        <a:lnSpc>
                          <a:spcPct val="115000"/>
                        </a:lnSpc>
                        <a:spcAft>
                          <a:spcPts val="0"/>
                        </a:spcAft>
                      </a:pPr>
                      <a:r>
                        <a:rPr lang="tr-TR" sz="2700" b="1" dirty="0">
                          <a:solidFill>
                            <a:schemeClr val="tx1"/>
                          </a:solidFill>
                          <a:effectLst/>
                        </a:rPr>
                        <a:t>Pekiştirici</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r>
              <a:tr h="432048">
                <a:tc>
                  <a:txBody>
                    <a:bodyPr/>
                    <a:lstStyle/>
                    <a:p>
                      <a:pPr>
                        <a:lnSpc>
                          <a:spcPct val="115000"/>
                        </a:lnSpc>
                        <a:spcAft>
                          <a:spcPts val="0"/>
                        </a:spcAft>
                      </a:pPr>
                      <a:r>
                        <a:rPr lang="tr-TR" sz="2700" b="1" dirty="0" err="1">
                          <a:solidFill>
                            <a:schemeClr val="bg1"/>
                          </a:solidFill>
                          <a:effectLst/>
                        </a:rPr>
                        <a:t>Reward</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nSpc>
                          <a:spcPct val="115000"/>
                        </a:lnSpc>
                        <a:spcAft>
                          <a:spcPts val="0"/>
                        </a:spcAft>
                      </a:pPr>
                      <a:r>
                        <a:rPr lang="tr-TR" sz="2700" b="1" dirty="0">
                          <a:solidFill>
                            <a:schemeClr val="bg1"/>
                          </a:solidFill>
                          <a:effectLst/>
                        </a:rPr>
                        <a:t>Ödüllendirme</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r>
              <a:tr h="432048">
                <a:tc>
                  <a:txBody>
                    <a:bodyPr/>
                    <a:lstStyle/>
                    <a:p>
                      <a:pPr>
                        <a:lnSpc>
                          <a:spcPct val="115000"/>
                        </a:lnSpc>
                        <a:spcAft>
                          <a:spcPts val="0"/>
                        </a:spcAft>
                      </a:pPr>
                      <a:r>
                        <a:rPr lang="tr-TR" sz="2700" b="1" dirty="0" err="1">
                          <a:solidFill>
                            <a:schemeClr val="tx1"/>
                          </a:solidFill>
                          <a:effectLst/>
                        </a:rPr>
                        <a:t>Substance</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c>
                  <a:txBody>
                    <a:bodyPr/>
                    <a:lstStyle/>
                    <a:p>
                      <a:pPr>
                        <a:lnSpc>
                          <a:spcPct val="115000"/>
                        </a:lnSpc>
                        <a:spcAft>
                          <a:spcPts val="0"/>
                        </a:spcAft>
                      </a:pPr>
                      <a:r>
                        <a:rPr lang="tr-TR" sz="2700" b="1" dirty="0">
                          <a:solidFill>
                            <a:schemeClr val="tx1"/>
                          </a:solidFill>
                          <a:effectLst/>
                        </a:rPr>
                        <a:t>Uyuşturucu Madde</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r>
              <a:tr h="432048">
                <a:tc>
                  <a:txBody>
                    <a:bodyPr/>
                    <a:lstStyle/>
                    <a:p>
                      <a:pPr>
                        <a:lnSpc>
                          <a:spcPct val="115000"/>
                        </a:lnSpc>
                        <a:spcAft>
                          <a:spcPts val="0"/>
                        </a:spcAft>
                      </a:pPr>
                      <a:r>
                        <a:rPr lang="tr-TR" sz="2700" b="1" dirty="0" err="1">
                          <a:solidFill>
                            <a:schemeClr val="bg1"/>
                          </a:solidFill>
                          <a:effectLst/>
                        </a:rPr>
                        <a:t>Tolerance</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c>
                  <a:txBody>
                    <a:bodyPr/>
                    <a:lstStyle/>
                    <a:p>
                      <a:pPr>
                        <a:lnSpc>
                          <a:spcPct val="115000"/>
                        </a:lnSpc>
                        <a:spcAft>
                          <a:spcPts val="0"/>
                        </a:spcAft>
                      </a:pPr>
                      <a:r>
                        <a:rPr lang="tr-TR" sz="2700" b="1" dirty="0">
                          <a:solidFill>
                            <a:schemeClr val="bg1"/>
                          </a:solidFill>
                          <a:effectLst/>
                        </a:rPr>
                        <a:t>Tolerans</a:t>
                      </a:r>
                      <a:endParaRPr lang="tr-TR" sz="2700" b="1" dirty="0">
                        <a:solidFill>
                          <a:schemeClr val="bg1"/>
                        </a:solidFill>
                        <a:effectLst/>
                        <a:latin typeface="Calibri"/>
                        <a:ea typeface="Calibri"/>
                        <a:cs typeface="Arial"/>
                      </a:endParaRPr>
                    </a:p>
                  </a:txBody>
                  <a:tcPr marL="68580" marR="68580" marT="0" marB="0">
                    <a:solidFill>
                      <a:schemeClr val="tx2">
                        <a:lumMod val="60000"/>
                        <a:lumOff val="40000"/>
                      </a:schemeClr>
                    </a:solidFill>
                  </a:tcPr>
                </a:tc>
              </a:tr>
              <a:tr h="432048">
                <a:tc>
                  <a:txBody>
                    <a:bodyPr/>
                    <a:lstStyle/>
                    <a:p>
                      <a:pPr>
                        <a:lnSpc>
                          <a:spcPct val="115000"/>
                        </a:lnSpc>
                        <a:spcAft>
                          <a:spcPts val="0"/>
                        </a:spcAft>
                      </a:pPr>
                      <a:r>
                        <a:rPr lang="tr-TR" sz="2700" b="1" dirty="0" err="1">
                          <a:solidFill>
                            <a:schemeClr val="tx1"/>
                          </a:solidFill>
                          <a:effectLst/>
                        </a:rPr>
                        <a:t>Withdrawal</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c>
                  <a:txBody>
                    <a:bodyPr/>
                    <a:lstStyle/>
                    <a:p>
                      <a:pPr>
                        <a:lnSpc>
                          <a:spcPct val="115000"/>
                        </a:lnSpc>
                        <a:spcAft>
                          <a:spcPts val="0"/>
                        </a:spcAft>
                      </a:pPr>
                      <a:r>
                        <a:rPr lang="tr-TR" sz="2700" b="1" dirty="0">
                          <a:solidFill>
                            <a:schemeClr val="tx1"/>
                          </a:solidFill>
                          <a:effectLst/>
                        </a:rPr>
                        <a:t>Kesilme/Yoksunluk </a:t>
                      </a:r>
                      <a:endParaRPr lang="tr-TR" sz="2700" b="1" dirty="0">
                        <a:solidFill>
                          <a:schemeClr val="tx1"/>
                        </a:solidFill>
                        <a:effectLst/>
                        <a:latin typeface="Calibri"/>
                        <a:ea typeface="Calibri"/>
                        <a:cs typeface="Arial"/>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5391264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125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Evreleri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960058"/>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Deneysel Kullanım</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Sosyal Kullanım</a:t>
            </a:r>
          </a:p>
          <a:p>
            <a:pPr marL="280988" lvl="1" indent="-280988">
              <a:spcBef>
                <a:spcPts val="1000"/>
              </a:spcBef>
              <a:spcAft>
                <a:spcPts val="1000"/>
              </a:spcAft>
              <a:buFont typeface="Wingdings" panose="05000000000000000000" pitchFamily="2" charset="2"/>
              <a:buChar char="§"/>
            </a:pPr>
            <a:r>
              <a:rPr lang="tr-TR" sz="2800" b="1" dirty="0" err="1">
                <a:solidFill>
                  <a:schemeClr val="bg1"/>
                </a:solidFill>
                <a:latin typeface="+mn-lt"/>
              </a:rPr>
              <a:t>Operasyonel</a:t>
            </a:r>
            <a:r>
              <a:rPr lang="tr-TR" sz="2800" b="1" dirty="0">
                <a:solidFill>
                  <a:schemeClr val="bg1"/>
                </a:solidFill>
                <a:latin typeface="+mn-lt"/>
              </a:rPr>
              <a:t> Kullanım</a:t>
            </a:r>
          </a:p>
          <a:p>
            <a:pPr marL="738188" lvl="2" indent="-280988">
              <a:spcBef>
                <a:spcPts val="1000"/>
              </a:spcBef>
              <a:spcAft>
                <a:spcPts val="1000"/>
              </a:spcAft>
              <a:buFont typeface="Wingdings" panose="05000000000000000000" pitchFamily="2" charset="2"/>
              <a:buChar char="§"/>
            </a:pPr>
            <a:r>
              <a:rPr lang="tr-TR" sz="2800" b="1" dirty="0">
                <a:solidFill>
                  <a:schemeClr val="bg1"/>
                </a:solidFill>
                <a:latin typeface="+mn-lt"/>
              </a:rPr>
              <a:t>Zevk alıcı olarak</a:t>
            </a:r>
          </a:p>
          <a:p>
            <a:pPr marL="738188" lvl="2" indent="-280988">
              <a:spcBef>
                <a:spcPts val="1000"/>
              </a:spcBef>
              <a:spcAft>
                <a:spcPts val="1000"/>
              </a:spcAft>
              <a:buFont typeface="Wingdings" panose="05000000000000000000" pitchFamily="2" charset="2"/>
              <a:buChar char="§"/>
            </a:pPr>
            <a:r>
              <a:rPr lang="tr-TR" sz="2800" b="1" dirty="0">
                <a:solidFill>
                  <a:schemeClr val="bg1"/>
                </a:solidFill>
                <a:latin typeface="+mn-lt"/>
              </a:rPr>
              <a:t>Tedavi edici olarak</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Kullanımı</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2317970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49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Bağımlılığın Aşamaları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1897955"/>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Kullanım</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Kötüye kullanım</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84141940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rc_mi" descr="Açıklama: http://www.thewallpapers.us/data/media/833/internet_ort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5976" cy="498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rc_mi" descr="Açıklama: http://2.bp.blogspot.com/-HtLej9p9vHU/T4BBeqHU0XI/AAAAAAAAAB0/X0MX0xLyxfA/s1600/bilgisayar+karikat%C3%BC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32855"/>
            <a:ext cx="4100387" cy="439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09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93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Bağımlıların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308872"/>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olduklarını kabul etmezler.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oldukları şeyi hemen kesmek niyetinde değildirler.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oldukları nesnenin kendilerine zarar verdiğine inanmazlar.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Çevresindeki herkes onlara bırakmaları gerektiğini söyledikleri için psikiyatrist veya psikologlarından da aynı davranışı beklerler.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6036844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93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Bağımlıların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821833"/>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oldukları nesneyi kesseler bile başka bir nesneye yönelme eğilimindedirler.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Yaşam biçimlerini değiştirmeyi düşünmezler.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Yardım gruplarının gereksiz olduğuna inanırlar.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Hep başkalarını suçlarlar.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İstedikleri zaman bırakabileceklerine inanırlar.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 arkadaşlarıyla görüşmeye devam etme eğilimi gösterirler.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(2/3)</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6598996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93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Bağımlıların Karakteristik Özellikleri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272691"/>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err="1">
                <a:solidFill>
                  <a:schemeClr val="bg1"/>
                </a:solidFill>
                <a:latin typeface="+mn-lt"/>
              </a:rPr>
              <a:t>Talepkârdırlar</a:t>
            </a:r>
            <a:r>
              <a:rPr lang="tr-TR" sz="2800" b="1" dirty="0">
                <a:solidFill>
                  <a:schemeClr val="bg1"/>
                </a:solidFill>
                <a:latin typeface="+mn-lt"/>
              </a:rPr>
              <a:t>.</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Sınırları zorlarlar.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Tehditkârdırlar.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Bağımlılıkları ile ilgili kolayca bahane üretebilirler.</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Tedaviye karşı düzensizdirler.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(3/3)</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5978718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42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Eylemsel Bağımlılıklar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960058"/>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Kumar bağımlılığı</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C</a:t>
            </a:r>
            <a:r>
              <a:rPr lang="tr-TR" sz="2800" b="1" dirty="0" smtClean="0">
                <a:solidFill>
                  <a:schemeClr val="bg1"/>
                </a:solidFill>
                <a:latin typeface="+mn-lt"/>
              </a:rPr>
              <a:t>insel bağımlılık</a:t>
            </a:r>
            <a:endParaRPr lang="tr-TR" sz="2800" b="1" dirty="0">
              <a:solidFill>
                <a:schemeClr val="bg1"/>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Alışveriş bağımlılığı</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Yemek bağımlılığı</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Spor bağımlılığı </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Teknoloji ve İnternet bağımlılığı</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2160123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kar_pinokyo_1.gif"/>
          <p:cNvPicPr>
            <a:picLocks noGrp="1" noChangeAspect="1" noChangeArrowheads="1"/>
          </p:cNvPicPr>
          <p:nvPr>
            <p:ph idx="1"/>
          </p:nvPr>
        </p:nvPicPr>
        <p:blipFill>
          <a:blip r:embed="rId2"/>
          <a:srcRect/>
          <a:stretch>
            <a:fillRect/>
          </a:stretch>
        </p:blipFill>
        <p:spPr bwMode="auto">
          <a:xfrm>
            <a:off x="500034" y="642918"/>
            <a:ext cx="8173244" cy="52395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070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Eylemsel Bağımlılıkların Ölçütleri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272691"/>
          </a:xfrm>
          <a:prstGeom prst="rect">
            <a:avLst/>
          </a:prstGeom>
          <a:noFill/>
        </p:spPr>
        <p:txBody>
          <a:bodyPr wrap="square" rtlCol="0">
            <a:spAutoFit/>
          </a:bodyPr>
          <a:lstStyle/>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Ruh hâli değişimi </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Tolerans </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Yoksunluk</a:t>
            </a:r>
          </a:p>
          <a:p>
            <a:pPr marL="280988" lvl="1" indent="-280988">
              <a:spcBef>
                <a:spcPts val="1000"/>
              </a:spcBef>
              <a:spcAft>
                <a:spcPts val="1000"/>
              </a:spcAft>
              <a:buFont typeface="Wingdings" panose="05000000000000000000" pitchFamily="2" charset="2"/>
              <a:buChar char="§"/>
            </a:pPr>
            <a:r>
              <a:rPr lang="tr-TR" sz="2800" b="1" dirty="0">
                <a:solidFill>
                  <a:schemeClr val="bg1"/>
                </a:solidFill>
                <a:latin typeface="+mn-lt"/>
              </a:rPr>
              <a:t>Çatışma </a:t>
            </a:r>
          </a:p>
          <a:p>
            <a:pPr marL="280988" lvl="1" indent="-280988">
              <a:spcBef>
                <a:spcPts val="1000"/>
              </a:spcBef>
              <a:spcAft>
                <a:spcPts val="1000"/>
              </a:spcAft>
              <a:buFont typeface="Wingdings" panose="05000000000000000000" pitchFamily="2" charset="2"/>
              <a:buChar char="§"/>
            </a:pPr>
            <a:r>
              <a:rPr lang="tr-TR" sz="2800" b="1" dirty="0" err="1">
                <a:solidFill>
                  <a:schemeClr val="bg1"/>
                </a:solidFill>
                <a:latin typeface="+mn-lt"/>
              </a:rPr>
              <a:t>Nüks</a:t>
            </a:r>
            <a:r>
              <a:rPr lang="tr-TR" sz="2800" b="1" dirty="0">
                <a:solidFill>
                  <a:schemeClr val="bg1"/>
                </a:solidFill>
                <a:latin typeface="+mn-lt"/>
              </a:rPr>
              <a:t> etme </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1730192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rc_mi" descr="Açıklama: http://s7.computerhistory.org/is/image/CHM/500004289-03-01?$re-zoo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551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570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Farklı İsimleri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647426"/>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bağımlılığı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Patolojik internet kullanımı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Problemli internet kullanımı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Aşırı internet kullanımı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istismarı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bağımlılığı bozukluğu </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Siberbağımlılık</a:t>
            </a:r>
            <a:r>
              <a:rPr lang="tr-TR" sz="2800" b="1" dirty="0">
                <a:solidFill>
                  <a:schemeClr val="bg1"/>
                </a:solidFill>
                <a:latin typeface="+mn-lt"/>
              </a:rPr>
              <a:t> </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161634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228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Teknoloji Bağımlılığı Nedir?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356407" y="2285992"/>
            <a:ext cx="8787593" cy="2246769"/>
          </a:xfrm>
          <a:prstGeom prst="rect">
            <a:avLst/>
          </a:prstGeom>
          <a:noFill/>
        </p:spPr>
        <p:txBody>
          <a:bodyPr wrap="square" rtlCol="0">
            <a:spAutoFit/>
          </a:bodyPr>
          <a:lstStyle/>
          <a:p>
            <a:pPr marL="0" lvl="1">
              <a:spcBef>
                <a:spcPts val="1000"/>
              </a:spcBef>
              <a:spcAft>
                <a:spcPts val="1000"/>
              </a:spcAft>
            </a:pPr>
            <a:r>
              <a:rPr lang="tr-TR" sz="2800" b="1" dirty="0" smtClean="0">
                <a:solidFill>
                  <a:schemeClr val="bg1"/>
                </a:solidFill>
                <a:latin typeface="+mn-lt"/>
              </a:rPr>
              <a:t>Önüne geçilemeyen kontrolsüz ve </a:t>
            </a:r>
            <a:r>
              <a:rPr lang="tr-TR" sz="2800" b="1" dirty="0">
                <a:solidFill>
                  <a:schemeClr val="bg1"/>
                </a:solidFill>
                <a:latin typeface="+mn-lt"/>
              </a:rPr>
              <a:t>aşırı </a:t>
            </a:r>
            <a:r>
              <a:rPr lang="tr-TR" sz="2800" b="1" dirty="0" smtClean="0">
                <a:solidFill>
                  <a:schemeClr val="bg1"/>
                </a:solidFill>
                <a:latin typeface="+mn-lt"/>
              </a:rPr>
              <a:t>kullanma isteği, </a:t>
            </a:r>
            <a:r>
              <a:rPr lang="tr-TR" sz="2800" b="1" dirty="0">
                <a:solidFill>
                  <a:schemeClr val="bg1"/>
                </a:solidFill>
                <a:latin typeface="+mn-lt"/>
              </a:rPr>
              <a:t>teknolojik aygıtlar dışında kalan hayatın anlamını yitirdiği, kullanma bırakıldığında bireyde sıkıntı verici duygu durumuna sebep olan, ailevi ve sosyal hayatı bozan bir davranışsal bağımlılık türüdür. </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02453387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171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Young’a</a:t>
            </a:r>
            <a:r>
              <a:rPr lang="tr-TR" sz="2800" b="1" dirty="0">
                <a:solidFill>
                  <a:schemeClr val="bg1"/>
                </a:solidFill>
                <a:latin typeface="Calibri" panose="020F0502020204030204" pitchFamily="34" charset="0"/>
              </a:rPr>
              <a:t> Göre İnternet Bağımlılığı Tanı Kriterleri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447098"/>
          </a:xfrm>
          <a:prstGeom prst="rect">
            <a:avLst/>
          </a:prstGeom>
          <a:noFill/>
        </p:spPr>
        <p:txBody>
          <a:bodyPr wrap="square" rtlCol="0">
            <a:spAutoFit/>
          </a:bodyPr>
          <a:lstStyle/>
          <a:p>
            <a:pPr marL="514350" lvl="1" indent="-514350">
              <a:spcBef>
                <a:spcPts val="1000"/>
              </a:spcBef>
              <a:spcAft>
                <a:spcPts val="1000"/>
              </a:spcAft>
              <a:buFont typeface="+mj-lt"/>
              <a:buAutoNum type="arabicPeriod"/>
            </a:pPr>
            <a:r>
              <a:rPr lang="tr-TR" sz="2800" b="1" dirty="0">
                <a:solidFill>
                  <a:schemeClr val="bg1"/>
                </a:solidFill>
                <a:latin typeface="+mn-lt"/>
              </a:rPr>
              <a:t>İnternet ile ilgili aşırı zihinsel uğraş</a:t>
            </a:r>
          </a:p>
          <a:p>
            <a:pPr marL="514350" lvl="1" indent="-514350">
              <a:spcBef>
                <a:spcPts val="1000"/>
              </a:spcBef>
              <a:spcAft>
                <a:spcPts val="1000"/>
              </a:spcAft>
              <a:buFont typeface="+mj-lt"/>
              <a:buAutoNum type="arabicPeriod"/>
            </a:pPr>
            <a:r>
              <a:rPr lang="tr-TR" sz="2800" b="1" dirty="0">
                <a:solidFill>
                  <a:schemeClr val="bg1"/>
                </a:solidFill>
                <a:latin typeface="+mn-lt"/>
              </a:rPr>
              <a:t>İnternete bağlı kalma süresinde artışa ihtiyaç duyma</a:t>
            </a:r>
          </a:p>
          <a:p>
            <a:pPr marL="514350" lvl="1" indent="-514350">
              <a:spcBef>
                <a:spcPts val="1000"/>
              </a:spcBef>
              <a:spcAft>
                <a:spcPts val="1000"/>
              </a:spcAft>
              <a:buFont typeface="+mj-lt"/>
              <a:buAutoNum type="arabicPeriod"/>
            </a:pPr>
            <a:r>
              <a:rPr lang="tr-TR" sz="2800" b="1" dirty="0">
                <a:solidFill>
                  <a:schemeClr val="bg1"/>
                </a:solidFill>
                <a:latin typeface="+mn-lt"/>
              </a:rPr>
              <a:t>İnternet kullanımını azaltmaya yönelik başarısız girişimlerde bulunma </a:t>
            </a:r>
          </a:p>
          <a:p>
            <a:pPr marL="514350" lvl="1" indent="-514350">
              <a:spcBef>
                <a:spcPts val="1000"/>
              </a:spcBef>
              <a:spcAft>
                <a:spcPts val="1000"/>
              </a:spcAft>
              <a:buFont typeface="+mj-lt"/>
              <a:buAutoNum type="arabicPeriod"/>
            </a:pPr>
            <a:r>
              <a:rPr lang="tr-TR" sz="2800" b="1" dirty="0">
                <a:solidFill>
                  <a:schemeClr val="bg1"/>
                </a:solidFill>
                <a:latin typeface="+mn-lt"/>
              </a:rPr>
              <a:t>İnternet kullanımının azaltılması durumunda yoksunluk belirtileri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2761506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171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Young’a</a:t>
            </a:r>
            <a:r>
              <a:rPr lang="tr-TR" sz="2800" b="1" dirty="0">
                <a:solidFill>
                  <a:schemeClr val="bg1"/>
                </a:solidFill>
                <a:latin typeface="Calibri" panose="020F0502020204030204" pitchFamily="34" charset="0"/>
              </a:rPr>
              <a:t> Göre İnternet Bağımlılığı Tanı Kriterleri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308872"/>
          </a:xfrm>
          <a:prstGeom prst="rect">
            <a:avLst/>
          </a:prstGeom>
          <a:noFill/>
        </p:spPr>
        <p:txBody>
          <a:bodyPr wrap="square" rtlCol="0">
            <a:spAutoFit/>
          </a:bodyPr>
          <a:lstStyle/>
          <a:p>
            <a:pPr marL="514350" lvl="1" indent="-514350">
              <a:spcBef>
                <a:spcPts val="1000"/>
              </a:spcBef>
              <a:spcAft>
                <a:spcPts val="1000"/>
              </a:spcAft>
              <a:buFont typeface="+mj-lt"/>
              <a:buAutoNum type="arabicPeriod" startAt="5"/>
            </a:pPr>
            <a:r>
              <a:rPr lang="tr-TR" sz="2800" b="1" dirty="0">
                <a:solidFill>
                  <a:schemeClr val="bg1"/>
                </a:solidFill>
                <a:latin typeface="+mn-lt"/>
              </a:rPr>
              <a:t>Başlangıçta olduğundan daha uzun süre internete bağlı kalma</a:t>
            </a:r>
          </a:p>
          <a:p>
            <a:pPr marL="514350" lvl="1" indent="-514350">
              <a:spcBef>
                <a:spcPts val="1000"/>
              </a:spcBef>
              <a:spcAft>
                <a:spcPts val="1000"/>
              </a:spcAft>
              <a:buFont typeface="+mj-lt"/>
              <a:buAutoNum type="arabicPeriod" startAt="5"/>
            </a:pPr>
            <a:r>
              <a:rPr lang="tr-TR" sz="2800" b="1" dirty="0">
                <a:solidFill>
                  <a:schemeClr val="bg1"/>
                </a:solidFill>
                <a:latin typeface="+mn-lt"/>
              </a:rPr>
              <a:t>İnternetin aşırı kullanılması yüzünden ilişkiler, okul ya da işle ilgili sorunlar yaşama</a:t>
            </a:r>
          </a:p>
          <a:p>
            <a:pPr marL="514350" lvl="1" indent="-514350">
              <a:spcBef>
                <a:spcPts val="1000"/>
              </a:spcBef>
              <a:spcAft>
                <a:spcPts val="1000"/>
              </a:spcAft>
              <a:buFont typeface="+mj-lt"/>
              <a:buAutoNum type="arabicPeriod" startAt="5"/>
            </a:pPr>
            <a:r>
              <a:rPr lang="tr-TR" sz="2800" b="1" dirty="0">
                <a:solidFill>
                  <a:schemeClr val="bg1"/>
                </a:solidFill>
                <a:latin typeface="+mn-lt"/>
              </a:rPr>
              <a:t>İnternete bağlı kalabilmek için aile üyelerine, terapiste ya da başkalarına yalan söyleme</a:t>
            </a:r>
          </a:p>
          <a:p>
            <a:pPr marL="514350" lvl="1" indent="-514350">
              <a:spcBef>
                <a:spcPts val="1000"/>
              </a:spcBef>
              <a:spcAft>
                <a:spcPts val="1000"/>
              </a:spcAft>
              <a:buFont typeface="+mj-lt"/>
              <a:buAutoNum type="arabicPeriod" startAt="5"/>
            </a:pPr>
            <a:r>
              <a:rPr lang="tr-TR" sz="2800" b="1" dirty="0">
                <a:solidFill>
                  <a:schemeClr val="bg1"/>
                </a:solidFill>
                <a:latin typeface="+mn-lt"/>
              </a:rPr>
              <a:t>İnternete bağlı kalınan süre içerisinde duygulanım değişikliğinin olması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6285466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6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Goldberg’e</a:t>
            </a:r>
            <a:r>
              <a:rPr lang="tr-TR" sz="2800" b="1" dirty="0">
                <a:solidFill>
                  <a:schemeClr val="bg1"/>
                </a:solidFill>
                <a:latin typeface="Calibri" panose="020F0502020204030204" pitchFamily="34" charset="0"/>
              </a:rPr>
              <a:t> Göre İnternet Bağımlılığı Tanı Kriterleri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246769"/>
          </a:xfrm>
          <a:prstGeom prst="rect">
            <a:avLst/>
          </a:prstGeom>
          <a:noFill/>
        </p:spPr>
        <p:txBody>
          <a:bodyPr wrap="square" rtlCol="0">
            <a:spAutoFit/>
          </a:bodyPr>
          <a:lstStyle/>
          <a:p>
            <a:pPr marL="0" lvl="1">
              <a:spcBef>
                <a:spcPts val="900"/>
              </a:spcBef>
              <a:spcAft>
                <a:spcPts val="900"/>
              </a:spcAft>
            </a:pPr>
            <a:r>
              <a:rPr lang="tr-TR" sz="2800" b="1" dirty="0">
                <a:solidFill>
                  <a:schemeClr val="bg1"/>
                </a:solidFill>
                <a:latin typeface="+mn-lt"/>
              </a:rPr>
              <a:t>Kişinin on iki  aylık  bir  dönem  içinde  herhangi  bir  zamanda  ortaya  çıkan,  aşağıdakilerin  3’ü  veya  daha  fazlasıyla kendini  gösteren,  klinik  olarak  belirgin  bir  bozulmaya  ya da  sıkıntıya  yol  açan  uygunsuz  bir internet  kullanımının olması lazımdır.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1677655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6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Goldberg’e</a:t>
            </a:r>
            <a:r>
              <a:rPr lang="tr-TR" sz="2800" b="1" dirty="0">
                <a:solidFill>
                  <a:schemeClr val="bg1"/>
                </a:solidFill>
                <a:latin typeface="Calibri" panose="020F0502020204030204" pitchFamily="34" charset="0"/>
              </a:rPr>
              <a:t> Göre İnternet Bağımlılığı Tanı Kriterleri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071546"/>
            <a:ext cx="8787593" cy="5214974"/>
          </a:xfrm>
          <a:prstGeom prst="rect">
            <a:avLst/>
          </a:prstGeom>
          <a:noFill/>
        </p:spPr>
        <p:txBody>
          <a:bodyPr wrap="square" rtlCol="0">
            <a:spAutoFit/>
          </a:bodyPr>
          <a:lstStyle/>
          <a:p>
            <a:pPr indent="-457200">
              <a:spcBef>
                <a:spcPts val="900"/>
              </a:spcBef>
              <a:spcAft>
                <a:spcPts val="900"/>
              </a:spcAft>
              <a:buFont typeface="Wingdings" panose="05000000000000000000" pitchFamily="2" charset="2"/>
              <a:buChar char="§"/>
            </a:pPr>
            <a:r>
              <a:rPr lang="tr-TR" sz="2800" b="1" dirty="0">
                <a:solidFill>
                  <a:schemeClr val="bg1"/>
                </a:solidFill>
                <a:latin typeface="+mn-lt"/>
              </a:rPr>
              <a:t>Tolerans gelişimi</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Yoksunluk gelişmesi</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Psikomotor</a:t>
            </a:r>
            <a:r>
              <a:rPr lang="tr-TR" sz="2800" b="1" dirty="0">
                <a:solidFill>
                  <a:schemeClr val="bg1"/>
                </a:solidFill>
                <a:latin typeface="+mn-lt"/>
              </a:rPr>
              <a:t> ajitasyon, bunaltı, internette neler olduğu hakkında takıntılı düşüncelerden en az iki tanesinin ortaya </a:t>
            </a:r>
            <a:r>
              <a:rPr lang="tr-TR" sz="2800" b="1" dirty="0" smtClean="0">
                <a:solidFill>
                  <a:schemeClr val="bg1"/>
                </a:solidFill>
                <a:latin typeface="+mn-lt"/>
              </a:rPr>
              <a:t>çıkması</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latin typeface="+mn-lt"/>
              </a:rPr>
              <a:t>İnternet hakkında fanteziler kurma</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latin typeface="+mn-lt"/>
              </a:rPr>
              <a:t>İsteyerek ya da istemeyerek tuşlara basma hareketi yapmak</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latin typeface="+mn-lt"/>
              </a:rPr>
              <a:t>Sıkıntılı durumdan kurtulmak için internete bağlanma</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3"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3875254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r>
              <a:rPr lang="tr-TR" sz="2800" dirty="0" smtClean="0">
                <a:solidFill>
                  <a:schemeClr val="bg1"/>
                </a:solidFill>
              </a:rPr>
              <a:t>İnternet kullanımı genellikle planladığından daha uzun süreler alır</a:t>
            </a:r>
          </a:p>
          <a:p>
            <a:r>
              <a:rPr lang="tr-TR" sz="2800" dirty="0" smtClean="0">
                <a:solidFill>
                  <a:schemeClr val="bg1"/>
                </a:solidFill>
              </a:rPr>
              <a:t>İnternet kullanımını bırakmak veya denetim altına almak için sürekli bir istek veya boşa çıkan çabalar vardır</a:t>
            </a:r>
          </a:p>
          <a:p>
            <a:r>
              <a:rPr lang="tr-TR" sz="2800" dirty="0" smtClean="0">
                <a:solidFill>
                  <a:schemeClr val="bg1"/>
                </a:solidFill>
              </a:rPr>
              <a:t>İnternet ile ilgili eylemlere çok uzun süreler ayrılır</a:t>
            </a:r>
          </a:p>
          <a:p>
            <a:r>
              <a:rPr lang="tr-TR" sz="2800" dirty="0" smtClean="0">
                <a:solidFill>
                  <a:schemeClr val="bg1"/>
                </a:solidFill>
              </a:rPr>
              <a:t>İnternet kullanımı nedeniyle önemli toplumsal mesleki etkinlikler veya boş zamanları değerlendirme etkinlikleri bırakılır veya azalır</a:t>
            </a:r>
          </a:p>
          <a:p>
            <a:r>
              <a:rPr lang="tr-TR" sz="2800" dirty="0" smtClean="0">
                <a:solidFill>
                  <a:schemeClr val="bg1"/>
                </a:solidFill>
              </a:rPr>
              <a:t>İnternet kullanımı yol açtığı sorunlara rağmen aşırı olarak devam eder. </a:t>
            </a:r>
            <a:endParaRPr lang="tr-TR" sz="2800" dirty="0">
              <a:solidFill>
                <a:schemeClr val="bg1"/>
              </a:solidFill>
            </a:endParaRPr>
          </a:p>
        </p:txBody>
      </p:sp>
    </p:spTree>
    <p:extLst>
      <p:ext uri="{BB962C8B-B14F-4D97-AF65-F5344CB8AC3E}">
        <p14:creationId xmlns:p14="http://schemas.microsoft.com/office/powerpoint/2010/main" val="2628741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118494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Özgül Patolojik İnternet Kullanımı (ÖPİK)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Genel Patolojik İnternet Kullanımı (GPİK)</a:t>
            </a:r>
          </a:p>
        </p:txBody>
      </p:sp>
      <p:grpSp>
        <p:nvGrpSpPr>
          <p:cNvPr id="3" name="Group 7"/>
          <p:cNvGrpSpPr/>
          <p:nvPr/>
        </p:nvGrpSpPr>
        <p:grpSpPr>
          <a:xfrm>
            <a:off x="177021" y="6181394"/>
            <a:ext cx="8842103" cy="559974"/>
            <a:chOff x="177021" y="6181394"/>
            <a:chExt cx="8842103" cy="55997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179388" y="395288"/>
            <a:ext cx="5547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İnternet Bağımlılığı İsimlendirmeleri</a:t>
            </a:r>
            <a:endParaRPr lang="tr-TR"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498329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310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Alt Grupları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262705"/>
          </a:xfrm>
          <a:prstGeom prst="rect">
            <a:avLst/>
          </a:prstGeom>
          <a:noFill/>
        </p:spPr>
        <p:txBody>
          <a:bodyPr wrap="square" rtlCol="0">
            <a:spAutoFit/>
          </a:bodyPr>
          <a:lstStyle/>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Çevirim-içi </a:t>
            </a:r>
            <a:r>
              <a:rPr lang="tr-TR" sz="2800" b="1" dirty="0" smtClean="0">
                <a:solidFill>
                  <a:schemeClr val="bg1"/>
                </a:solidFill>
                <a:latin typeface="+mn-lt"/>
              </a:rPr>
              <a:t>cinsel bağımlılık</a:t>
            </a:r>
            <a:endParaRPr lang="tr-TR" sz="2800" b="1" dirty="0">
              <a:solidFill>
                <a:schemeClr val="bg1"/>
              </a:solidFill>
              <a:latin typeface="+mn-lt"/>
            </a:endParaRP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Çevirim-içi sohbet bağımlılığı</a:t>
            </a: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Sanal arkadaşlık bağımlılığı </a:t>
            </a: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Çevirim-içi oyun bağımlılığı</a:t>
            </a: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Çevirim-içi kumar bağımlılığı</a:t>
            </a: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Çevirim-içi bilgi bağımlılığı</a:t>
            </a:r>
          </a:p>
          <a:p>
            <a:pPr marL="280988" lvl="1" indent="-280988">
              <a:spcBef>
                <a:spcPts val="600"/>
              </a:spcBef>
              <a:spcAft>
                <a:spcPts val="900"/>
              </a:spcAft>
              <a:buFont typeface="Wingdings" panose="05000000000000000000" pitchFamily="2" charset="2"/>
              <a:buChar char="§"/>
            </a:pPr>
            <a:r>
              <a:rPr lang="tr-TR" sz="2800" b="1" dirty="0">
                <a:solidFill>
                  <a:schemeClr val="bg1"/>
                </a:solidFill>
                <a:latin typeface="+mn-lt"/>
              </a:rPr>
              <a:t>İnternette dolaşma bağımlılığı</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8865609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Ortaya Çıkan Davranışlar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03187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Daha az dışarıya çıkmak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kullanımı haricinde daha az zaman geçirme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Ev ya da iş ortamında yemek yemeye daha az zaman harcama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 her defasında daha fazla kullanmayı isteme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Genellikle bilgisayar başında yemek yeme alışkanlığı kazanma</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449231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6286520"/>
          </a:xfrm>
        </p:spPr>
        <p:txBody>
          <a:bodyPr/>
          <a:lstStyle/>
          <a:p>
            <a:pPr>
              <a:buNone/>
            </a:pPr>
            <a:endParaRPr lang="tr-TR" dirty="0"/>
          </a:p>
        </p:txBody>
      </p:sp>
      <p:pic>
        <p:nvPicPr>
          <p:cNvPr id="107522" name="Picture 2" descr="http://mathsci.ucd.ie/%7Eplynch/eniac/ENIAC.jpg"/>
          <p:cNvPicPr>
            <a:picLocks noChangeAspect="1" noChangeArrowheads="1"/>
          </p:cNvPicPr>
          <p:nvPr/>
        </p:nvPicPr>
        <p:blipFill>
          <a:blip r:embed="rId2"/>
          <a:srcRect/>
          <a:stretch>
            <a:fillRect/>
          </a:stretch>
        </p:blipFill>
        <p:spPr bwMode="auto">
          <a:xfrm>
            <a:off x="571472" y="714355"/>
            <a:ext cx="8072494" cy="595024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Ortaya Çıkan Davranışlar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262705"/>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İnternetin başında geçirilen zamanı kontrol etmekte güçlük çekme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Sürekli uykusuz ve yorgun görünme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İnternetin başında planladığı süreden daha çok kalma</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latin typeface="+mn-lt"/>
              </a:rPr>
              <a:t>Çevreyle arasındaki </a:t>
            </a:r>
            <a:r>
              <a:rPr lang="tr-TR" sz="2800" b="1" dirty="0">
                <a:solidFill>
                  <a:schemeClr val="bg1"/>
                </a:solidFill>
                <a:latin typeface="+mn-lt"/>
              </a:rPr>
              <a:t>ilişkinin zayıflaması ya da kopması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başında harcanan uzun zamanı inkâr etme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Bireyin </a:t>
            </a:r>
            <a:r>
              <a:rPr lang="tr-TR" sz="2800" b="1" dirty="0" smtClean="0">
                <a:solidFill>
                  <a:schemeClr val="bg1"/>
                </a:solidFill>
                <a:latin typeface="+mn-lt"/>
              </a:rPr>
              <a:t>durumundan başkalarının şikâyet eder olması</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72707553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Ortaya Çıkan Davranışlar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Bir günde birçok kez e-posta adresini kontrol etme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 kullandığında kendini daha iyi ve mutlu hissetme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Yapılması gereken görev ve sorumluluklar olduğu hâlde internet başından ayrılamama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Aile üyeleri evde yokken bunu bir rahatlama ve kurtuluş görüp internete girme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 “iyi hissedilen” tek yer olarak görme</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07491100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Ortaya Çıkan Davranışlar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37015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Çok fazla internet kullanım ücreti ödeme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İnternette geçirilen zamandan ötürü suçluluk hissi duyma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İnternetteki arkadaşlıkları fiziksel arkadaşlıklara tercih etme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İnternette değilken dahi sürekli interneti düşünme</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7139101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662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a:t>
            </a:r>
            <a:r>
              <a:rPr lang="tr-TR" sz="2800" b="1" dirty="0" err="1">
                <a:solidFill>
                  <a:schemeClr val="bg1"/>
                </a:solidFill>
                <a:latin typeface="Calibri" panose="020F0502020204030204" pitchFamily="34" charset="0"/>
              </a:rPr>
              <a:t>Komorbiditesi</a:t>
            </a:r>
            <a:endParaRPr lang="tr-TR" sz="28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262705"/>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bağımlılarının %50’sinde başka bir psikiyatrik bozukluk</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Anksiyete</a:t>
            </a:r>
            <a:r>
              <a:rPr lang="tr-TR" sz="2800" b="1" dirty="0">
                <a:solidFill>
                  <a:schemeClr val="bg1"/>
                </a:solidFill>
                <a:latin typeface="+mn-lt"/>
              </a:rPr>
              <a:t> bozukluğu % 10</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Psikotik</a:t>
            </a:r>
            <a:r>
              <a:rPr lang="tr-TR" sz="2800" b="1" dirty="0">
                <a:solidFill>
                  <a:schemeClr val="bg1"/>
                </a:solidFill>
                <a:latin typeface="+mn-lt"/>
              </a:rPr>
              <a:t> bozukluk % 14</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Depresyon veya </a:t>
            </a:r>
            <a:r>
              <a:rPr lang="tr-TR" sz="2800" b="1" dirty="0" err="1">
                <a:solidFill>
                  <a:schemeClr val="bg1"/>
                </a:solidFill>
                <a:latin typeface="+mn-lt"/>
              </a:rPr>
              <a:t>distimik</a:t>
            </a:r>
            <a:r>
              <a:rPr lang="tr-TR" sz="2800" b="1" dirty="0">
                <a:solidFill>
                  <a:schemeClr val="bg1"/>
                </a:solidFill>
                <a:latin typeface="+mn-lt"/>
              </a:rPr>
              <a:t> bozukluk % 25 </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Duygudurum</a:t>
            </a:r>
            <a:r>
              <a:rPr lang="tr-TR" sz="2800" b="1" dirty="0">
                <a:solidFill>
                  <a:schemeClr val="bg1"/>
                </a:solidFill>
                <a:latin typeface="+mn-lt"/>
              </a:rPr>
              <a:t> bozukluğu % 33</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Madde kullanımı % 38</a:t>
            </a:r>
          </a:p>
        </p:txBody>
      </p:sp>
      <p:sp>
        <p:nvSpPr>
          <p:cNvPr id="10"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grpSp>
        <p:nvGrpSpPr>
          <p:cNvPr id="15" name="Group 14"/>
          <p:cNvGrpSpPr/>
          <p:nvPr/>
        </p:nvGrpSpPr>
        <p:grpSpPr>
          <a:xfrm>
            <a:off x="177021" y="6181394"/>
            <a:ext cx="8842103" cy="559974"/>
            <a:chOff x="177021" y="6181394"/>
            <a:chExt cx="8842103" cy="559974"/>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12447228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95288" y="0"/>
            <a:ext cx="8229600" cy="1143000"/>
          </a:xfrm>
        </p:spPr>
        <p:txBody>
          <a:bodyPr/>
          <a:lstStyle/>
          <a:p>
            <a:pPr eaLnBrk="1" hangingPunct="1"/>
            <a:r>
              <a:rPr lang="tr-TR" b="1" dirty="0" smtClean="0">
                <a:solidFill>
                  <a:schemeClr val="bg1"/>
                </a:solidFill>
              </a:rPr>
              <a:t>Eş tanılar </a:t>
            </a:r>
            <a:endParaRPr lang="tr-TR" dirty="0" smtClean="0">
              <a:solidFill>
                <a:schemeClr val="bg1"/>
              </a:solidFill>
            </a:endParaRPr>
          </a:p>
        </p:txBody>
      </p:sp>
      <p:graphicFrame>
        <p:nvGraphicFramePr>
          <p:cNvPr id="4" name="3 İçerik Yer Tutucusu"/>
          <p:cNvGraphicFramePr>
            <a:graphicFrameLocks noGrp="1"/>
          </p:cNvGraphicFramePr>
          <p:nvPr>
            <p:ph idx="1"/>
          </p:nvPr>
        </p:nvGraphicFramePr>
        <p:xfrm>
          <a:off x="395288" y="1052513"/>
          <a:ext cx="8229600" cy="4572000"/>
        </p:xfrm>
        <a:graphic>
          <a:graphicData uri="http://schemas.openxmlformats.org/drawingml/2006/table">
            <a:tbl>
              <a:tblPr firstRow="1" bandRow="1">
                <a:tableStyleId>{5C22544A-7EE6-4342-B048-85BDC9FD1C3A}</a:tableStyleId>
              </a:tblPr>
              <a:tblGrid>
                <a:gridCol w="4114800"/>
                <a:gridCol w="4114800"/>
              </a:tblGrid>
              <a:tr h="9144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smtClean="0">
                          <a:solidFill>
                            <a:schemeClr val="tx1"/>
                          </a:solidFill>
                          <a:latin typeface="+mn-lt"/>
                          <a:ea typeface="+mn-ea"/>
                          <a:cs typeface="+mn-cs"/>
                        </a:rPr>
                        <a:t>Sosyal fobi</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solidFill>
                      <a:schemeClr val="bg1">
                        <a:alpha val="7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smtClean="0">
                          <a:solidFill>
                            <a:schemeClr val="tx1"/>
                          </a:solidFill>
                          <a:latin typeface="+mn-lt"/>
                          <a:ea typeface="+mn-ea"/>
                          <a:cs typeface="+mn-cs"/>
                        </a:rPr>
                        <a:t>Yalnızlık</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solidFill>
                      <a:schemeClr val="bg1">
                        <a:alpha val="71000"/>
                      </a:schemeClr>
                    </a:solidFill>
                  </a:tcPr>
                </a:tc>
              </a:tr>
              <a:tr h="9144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smtClean="0">
                          <a:solidFill>
                            <a:schemeClr val="tx1"/>
                          </a:solidFill>
                          <a:latin typeface="+mn-lt"/>
                          <a:ea typeface="+mn-ea"/>
                          <a:cs typeface="+mn-cs"/>
                        </a:rPr>
                        <a:t>Depresyon</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tc>
                <a:tc>
                  <a:txBody>
                    <a:bodyPr/>
                    <a:lstStyle/>
                    <a:p>
                      <a:pPr algn="ctr">
                        <a:buFont typeface="Arial" pitchFamily="34" charset="0"/>
                        <a:buNone/>
                      </a:pPr>
                      <a:r>
                        <a:rPr lang="tr-TR" sz="1800" b="1" kern="1200" dirty="0" smtClean="0">
                          <a:solidFill>
                            <a:schemeClr val="tx1"/>
                          </a:solidFill>
                          <a:latin typeface="+mn-lt"/>
                          <a:ea typeface="+mn-ea"/>
                          <a:cs typeface="+mn-cs"/>
                        </a:rPr>
                        <a:t>Kişilik bozuklukları</a:t>
                      </a:r>
                      <a:endParaRPr lang="tr-TR" sz="1800" b="1" dirty="0">
                        <a:solidFill>
                          <a:schemeClr val="tx1"/>
                        </a:solidFill>
                      </a:endParaRPr>
                    </a:p>
                  </a:txBody>
                  <a:tcPr anchor="ctr"/>
                </a:tc>
              </a:tr>
              <a:tr h="9144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err="1" smtClean="0">
                          <a:solidFill>
                            <a:schemeClr val="tx1"/>
                          </a:solidFill>
                          <a:latin typeface="+mn-lt"/>
                          <a:ea typeface="+mn-ea"/>
                          <a:cs typeface="+mn-cs"/>
                        </a:rPr>
                        <a:t>Anksiyete</a:t>
                      </a:r>
                      <a:r>
                        <a:rPr lang="tr-TR" sz="1800" b="1" kern="1200" dirty="0" smtClean="0">
                          <a:solidFill>
                            <a:schemeClr val="tx1"/>
                          </a:solidFill>
                          <a:latin typeface="+mn-lt"/>
                          <a:ea typeface="+mn-ea"/>
                          <a:cs typeface="+mn-cs"/>
                        </a:rPr>
                        <a:t> bozuklukları</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tc>
                <a:tc>
                  <a:txBody>
                    <a:bodyPr/>
                    <a:lstStyle/>
                    <a:p>
                      <a:pPr algn="ctr">
                        <a:buFont typeface="Arial" pitchFamily="34" charset="0"/>
                        <a:buNone/>
                      </a:pPr>
                      <a:r>
                        <a:rPr lang="tr-TR" sz="1800" b="1" kern="1200" dirty="0" smtClean="0">
                          <a:solidFill>
                            <a:schemeClr val="tx1"/>
                          </a:solidFill>
                          <a:latin typeface="+mn-lt"/>
                          <a:ea typeface="+mn-ea"/>
                          <a:cs typeface="+mn-cs"/>
                        </a:rPr>
                        <a:t>Madde bağımlılığı</a:t>
                      </a:r>
                      <a:endParaRPr lang="tr-TR" sz="1800" b="1" dirty="0">
                        <a:solidFill>
                          <a:schemeClr val="tx1"/>
                        </a:solidFill>
                      </a:endParaRPr>
                    </a:p>
                  </a:txBody>
                  <a:tcPr anchor="ctr"/>
                </a:tc>
              </a:tr>
              <a:tr h="9144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smtClean="0">
                          <a:solidFill>
                            <a:schemeClr val="tx1"/>
                          </a:solidFill>
                          <a:latin typeface="+mn-lt"/>
                          <a:ea typeface="+mn-ea"/>
                          <a:cs typeface="+mn-cs"/>
                        </a:rPr>
                        <a:t>Utangaçlık</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tc>
                <a:tc>
                  <a:txBody>
                    <a:bodyPr/>
                    <a:lstStyle/>
                    <a:p>
                      <a:pPr algn="ctr">
                        <a:buFont typeface="Arial" pitchFamily="34" charset="0"/>
                        <a:buNone/>
                      </a:pPr>
                      <a:r>
                        <a:rPr lang="tr-TR" sz="1800" b="1" kern="1200" dirty="0" smtClean="0">
                          <a:solidFill>
                            <a:schemeClr val="tx1"/>
                          </a:solidFill>
                          <a:latin typeface="+mn-lt"/>
                          <a:ea typeface="+mn-ea"/>
                          <a:cs typeface="+mn-cs"/>
                        </a:rPr>
                        <a:t>Seksüel </a:t>
                      </a:r>
                      <a:r>
                        <a:rPr lang="tr-TR" sz="1800" b="1" i="0" kern="1200" dirty="0" err="1" smtClean="0">
                          <a:solidFill>
                            <a:schemeClr val="tx1"/>
                          </a:solidFill>
                          <a:latin typeface="+mn-lt"/>
                          <a:ea typeface="+mn-ea"/>
                          <a:cs typeface="+mn-cs"/>
                        </a:rPr>
                        <a:t>kompulsivite</a:t>
                      </a:r>
                      <a:endParaRPr lang="tr-TR" sz="1800" b="1" i="0" dirty="0">
                        <a:solidFill>
                          <a:schemeClr val="tx1"/>
                        </a:solidFill>
                      </a:endParaRPr>
                    </a:p>
                  </a:txBody>
                  <a:tcPr anchor="ctr"/>
                </a:tc>
              </a:tr>
              <a:tr h="9144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tr-T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tr-TR" sz="1800" b="1" kern="1200" dirty="0" smtClean="0">
                          <a:solidFill>
                            <a:schemeClr val="tx1"/>
                          </a:solidFill>
                          <a:latin typeface="+mn-lt"/>
                          <a:ea typeface="+mn-ea"/>
                          <a:cs typeface="+mn-cs"/>
                        </a:rPr>
                        <a:t>İçe dönüklük</a:t>
                      </a:r>
                      <a:endParaRPr lang="tr-TR" sz="1800" b="1" dirty="0" smtClean="0">
                        <a:solidFill>
                          <a:schemeClr val="tx1"/>
                        </a:solidFill>
                      </a:endParaRPr>
                    </a:p>
                    <a:p>
                      <a:pPr algn="ctr">
                        <a:buFont typeface="Arial" pitchFamily="34" charset="0"/>
                        <a:buNone/>
                      </a:pPr>
                      <a:endParaRPr lang="tr-TR" sz="1800" b="1" dirty="0">
                        <a:solidFill>
                          <a:schemeClr val="tx1"/>
                        </a:solidFill>
                      </a:endParaRPr>
                    </a:p>
                  </a:txBody>
                  <a:tcPr anchor="ctr"/>
                </a:tc>
                <a:tc>
                  <a:txBody>
                    <a:bodyPr/>
                    <a:lstStyle/>
                    <a:p>
                      <a:pPr algn="ctr">
                        <a:buFont typeface="Arial" pitchFamily="34" charset="0"/>
                        <a:buNone/>
                      </a:pPr>
                      <a:r>
                        <a:rPr lang="tr-TR" sz="1800" b="1" kern="1200" dirty="0" smtClean="0">
                          <a:solidFill>
                            <a:schemeClr val="tx1"/>
                          </a:solidFill>
                          <a:latin typeface="+mn-lt"/>
                          <a:ea typeface="+mn-ea"/>
                          <a:cs typeface="+mn-cs"/>
                        </a:rPr>
                        <a:t>Dikkat eksikliği </a:t>
                      </a:r>
                      <a:r>
                        <a:rPr lang="tr-TR" sz="1800" b="1" kern="1200" dirty="0" err="1" smtClean="0">
                          <a:solidFill>
                            <a:schemeClr val="tx1"/>
                          </a:solidFill>
                          <a:latin typeface="+mn-lt"/>
                          <a:ea typeface="+mn-ea"/>
                          <a:cs typeface="+mn-cs"/>
                        </a:rPr>
                        <a:t>hiperaktivite</a:t>
                      </a:r>
                      <a:r>
                        <a:rPr lang="tr-TR" sz="1800" b="1" kern="1200" dirty="0" smtClean="0">
                          <a:solidFill>
                            <a:schemeClr val="tx1"/>
                          </a:solidFill>
                          <a:latin typeface="+mn-lt"/>
                          <a:ea typeface="+mn-ea"/>
                          <a:cs typeface="+mn-cs"/>
                        </a:rPr>
                        <a:t> bozukluğu</a:t>
                      </a:r>
                      <a:endParaRPr lang="tr-TR" sz="1800" b="1" dirty="0">
                        <a:solidFill>
                          <a:schemeClr val="tx1"/>
                        </a:solidFill>
                      </a:endParaRPr>
                    </a:p>
                  </a:txBody>
                  <a:tcPr anchor="ctr"/>
                </a:tc>
              </a:tr>
            </a:tbl>
          </a:graphicData>
        </a:graphic>
      </p:graphicFrame>
      <p:sp>
        <p:nvSpPr>
          <p:cNvPr id="5" name="2 İçerik Yer Tutucusu"/>
          <p:cNvSpPr txBox="1">
            <a:spLocks/>
          </p:cNvSpPr>
          <p:nvPr/>
        </p:nvSpPr>
        <p:spPr bwMode="auto">
          <a:xfrm>
            <a:off x="395288" y="5876925"/>
            <a:ext cx="8229600" cy="3489325"/>
          </a:xfrm>
          <a:prstGeom prst="rect">
            <a:avLst/>
          </a:prstGeom>
          <a:noFill/>
          <a:ln w="9525">
            <a:noFill/>
            <a:miter lim="800000"/>
            <a:headEnd/>
            <a:tailEnd/>
          </a:ln>
        </p:spPr>
        <p:txBody>
          <a:bodyPr/>
          <a:lstStyle/>
          <a:p>
            <a:pPr marL="342900" indent="-342900" algn="just" eaLnBrk="0" hangingPunct="0">
              <a:spcBef>
                <a:spcPct val="20000"/>
              </a:spcBef>
              <a:defRPr/>
            </a:pPr>
            <a:r>
              <a:rPr lang="tr-TR" sz="1400" dirty="0">
                <a:solidFill>
                  <a:schemeClr val="bg1"/>
                </a:solidFill>
                <a:latin typeface="+mn-lt"/>
              </a:rPr>
              <a:t>        </a:t>
            </a:r>
            <a:r>
              <a:rPr lang="tr-TR" sz="1400" dirty="0" err="1">
                <a:solidFill>
                  <a:schemeClr val="bg1"/>
                </a:solidFill>
                <a:latin typeface="+mn-lt"/>
              </a:rPr>
              <a:t>Robin</a:t>
            </a:r>
            <a:r>
              <a:rPr lang="tr-TR" sz="1400" dirty="0">
                <a:solidFill>
                  <a:schemeClr val="bg1"/>
                </a:solidFill>
                <a:latin typeface="+mn-lt"/>
              </a:rPr>
              <a:t>-</a:t>
            </a:r>
            <a:r>
              <a:rPr lang="tr-TR" sz="1400" dirty="0" err="1">
                <a:solidFill>
                  <a:schemeClr val="bg1"/>
                </a:solidFill>
                <a:latin typeface="+mn-lt"/>
              </a:rPr>
              <a:t>Marie</a:t>
            </a:r>
            <a:r>
              <a:rPr lang="tr-TR" sz="1400" dirty="0">
                <a:solidFill>
                  <a:schemeClr val="bg1"/>
                </a:solidFill>
                <a:latin typeface="+mn-lt"/>
              </a:rPr>
              <a:t> </a:t>
            </a:r>
            <a:r>
              <a:rPr lang="tr-TR" sz="1400" dirty="0" err="1">
                <a:solidFill>
                  <a:schemeClr val="bg1"/>
                </a:solidFill>
                <a:latin typeface="+mn-lt"/>
              </a:rPr>
              <a:t>Shepherd</a:t>
            </a:r>
            <a:r>
              <a:rPr lang="tr-TR" sz="1400" dirty="0">
                <a:solidFill>
                  <a:schemeClr val="bg1"/>
                </a:solidFill>
                <a:latin typeface="+mn-lt"/>
              </a:rPr>
              <a:t> ve ark. 2005, </a:t>
            </a:r>
            <a:r>
              <a:rPr lang="tr-TR" sz="1400" dirty="0" err="1">
                <a:solidFill>
                  <a:schemeClr val="bg1"/>
                </a:solidFill>
                <a:latin typeface="+mn-lt"/>
              </a:rPr>
              <a:t>Kratzer</a:t>
            </a:r>
            <a:r>
              <a:rPr lang="tr-TR" sz="1400" dirty="0">
                <a:solidFill>
                  <a:schemeClr val="bg1"/>
                </a:solidFill>
                <a:latin typeface="+mn-lt"/>
              </a:rPr>
              <a:t> ve ark. 2008, </a:t>
            </a:r>
            <a:r>
              <a:rPr lang="tr-TR" sz="1400" dirty="0" err="1">
                <a:solidFill>
                  <a:schemeClr val="bg1"/>
                </a:solidFill>
                <a:latin typeface="+mn-lt"/>
              </a:rPr>
              <a:t>Saunders</a:t>
            </a:r>
            <a:r>
              <a:rPr lang="tr-TR" sz="1400" dirty="0">
                <a:solidFill>
                  <a:schemeClr val="bg1"/>
                </a:solidFill>
                <a:latin typeface="+mn-lt"/>
              </a:rPr>
              <a:t> ve ark.2008, </a:t>
            </a:r>
            <a:r>
              <a:rPr lang="tr-TR" sz="1400" dirty="0" err="1">
                <a:solidFill>
                  <a:schemeClr val="bg1"/>
                </a:solidFill>
                <a:latin typeface="+mn-lt"/>
              </a:rPr>
              <a:t>Ebeling</a:t>
            </a:r>
            <a:r>
              <a:rPr lang="tr-TR" sz="1400" dirty="0">
                <a:solidFill>
                  <a:schemeClr val="bg1"/>
                </a:solidFill>
                <a:latin typeface="+mn-lt"/>
              </a:rPr>
              <a:t>-</a:t>
            </a:r>
            <a:r>
              <a:rPr lang="tr-TR" sz="1400" dirty="0" err="1">
                <a:solidFill>
                  <a:schemeClr val="bg1"/>
                </a:solidFill>
                <a:latin typeface="+mn-lt"/>
              </a:rPr>
              <a:t>Witte</a:t>
            </a:r>
            <a:r>
              <a:rPr lang="tr-TR" sz="1400" dirty="0">
                <a:solidFill>
                  <a:schemeClr val="bg1"/>
                </a:solidFill>
                <a:latin typeface="+mn-lt"/>
              </a:rPr>
              <a:t> ve ark. 2007, </a:t>
            </a:r>
            <a:r>
              <a:rPr lang="tr-TR" sz="1400" dirty="0" err="1">
                <a:solidFill>
                  <a:schemeClr val="bg1"/>
                </a:solidFill>
                <a:latin typeface="+mn-lt"/>
              </a:rPr>
              <a:t>Yoo</a:t>
            </a:r>
            <a:r>
              <a:rPr lang="tr-TR" sz="1400" dirty="0">
                <a:solidFill>
                  <a:schemeClr val="bg1"/>
                </a:solidFill>
                <a:latin typeface="+mn-lt"/>
              </a:rPr>
              <a:t> ve ark. 2004, </a:t>
            </a:r>
            <a:r>
              <a:rPr lang="tr-TR" sz="1400" dirty="0" err="1">
                <a:solidFill>
                  <a:schemeClr val="bg1"/>
                </a:solidFill>
                <a:latin typeface="+mn-lt"/>
              </a:rPr>
              <a:t>Kraut</a:t>
            </a:r>
            <a:r>
              <a:rPr lang="tr-TR" sz="1400" dirty="0">
                <a:solidFill>
                  <a:schemeClr val="bg1"/>
                </a:solidFill>
                <a:latin typeface="+mn-lt"/>
              </a:rPr>
              <a:t> ve ark.1998, Cooper ve ark.1999, </a:t>
            </a:r>
            <a:r>
              <a:rPr lang="tr-TR" sz="1400" dirty="0" err="1">
                <a:solidFill>
                  <a:schemeClr val="bg1"/>
                </a:solidFill>
                <a:latin typeface="+mn-lt"/>
              </a:rPr>
              <a:t>Morahan</a:t>
            </a:r>
            <a:r>
              <a:rPr lang="tr-TR" sz="1400" dirty="0">
                <a:solidFill>
                  <a:schemeClr val="bg1"/>
                </a:solidFill>
                <a:latin typeface="+mn-lt"/>
              </a:rPr>
              <a:t>-Martin ve </a:t>
            </a:r>
            <a:r>
              <a:rPr lang="tr-TR" sz="1400" dirty="0" err="1">
                <a:solidFill>
                  <a:schemeClr val="bg1"/>
                </a:solidFill>
                <a:latin typeface="+mn-lt"/>
              </a:rPr>
              <a:t>Schumacher</a:t>
            </a:r>
            <a:r>
              <a:rPr lang="tr-TR" sz="1400" dirty="0">
                <a:solidFill>
                  <a:schemeClr val="bg1"/>
                </a:solidFill>
                <a:latin typeface="+mn-lt"/>
              </a:rPr>
              <a:t> 2000, </a:t>
            </a:r>
            <a:r>
              <a:rPr lang="tr-TR" sz="1400" dirty="0" err="1">
                <a:solidFill>
                  <a:schemeClr val="bg1"/>
                </a:solidFill>
                <a:latin typeface="+mn-lt"/>
              </a:rPr>
              <a:t>Shapira</a:t>
            </a:r>
            <a:r>
              <a:rPr lang="tr-TR" sz="1400" dirty="0">
                <a:solidFill>
                  <a:schemeClr val="bg1"/>
                </a:solidFill>
                <a:latin typeface="+mn-lt"/>
              </a:rPr>
              <a:t> ve ark.2000</a:t>
            </a:r>
          </a:p>
        </p:txBody>
      </p:sp>
    </p:spTree>
    <p:extLst>
      <p:ext uri="{BB962C8B-B14F-4D97-AF65-F5344CB8AC3E}">
        <p14:creationId xmlns:p14="http://schemas.microsoft.com/office/powerpoint/2010/main" val="175400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563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Sebepleri (Biyolojik)</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03187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Bağımlıların %50’sinde başka psikiyatrik bozuklukların olması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Bağımlıların depresyon puanlarının yüksek olması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Belirgin olarak </a:t>
            </a:r>
            <a:r>
              <a:rPr lang="tr-TR" sz="2800" b="1" dirty="0" err="1">
                <a:solidFill>
                  <a:schemeClr val="bg1"/>
                </a:solidFill>
                <a:latin typeface="+mn-lt"/>
              </a:rPr>
              <a:t>serotonin</a:t>
            </a:r>
            <a:r>
              <a:rPr lang="tr-TR" sz="2800" b="1" dirty="0">
                <a:solidFill>
                  <a:schemeClr val="bg1"/>
                </a:solidFill>
                <a:latin typeface="+mn-lt"/>
              </a:rPr>
              <a:t> taşıyıcı genin kısa </a:t>
            </a:r>
            <a:r>
              <a:rPr lang="tr-TR" sz="2800" b="1" dirty="0" err="1">
                <a:solidFill>
                  <a:schemeClr val="bg1"/>
                </a:solidFill>
                <a:latin typeface="+mn-lt"/>
              </a:rPr>
              <a:t>allelini</a:t>
            </a:r>
            <a:r>
              <a:rPr lang="tr-TR" sz="2800" b="1" dirty="0">
                <a:solidFill>
                  <a:schemeClr val="bg1"/>
                </a:solidFill>
                <a:latin typeface="+mn-lt"/>
              </a:rPr>
              <a:t> bulundurmaları</a:t>
            </a:r>
          </a:p>
          <a:p>
            <a:pPr marL="280988" lvl="1" indent="-280988">
              <a:spcBef>
                <a:spcPts val="900"/>
              </a:spcBef>
              <a:spcAft>
                <a:spcPts val="900"/>
              </a:spcAft>
              <a:buFont typeface="Wingdings" panose="05000000000000000000" pitchFamily="2" charset="2"/>
              <a:buChar char="§"/>
            </a:pPr>
            <a:r>
              <a:rPr lang="tr-TR" sz="2800" b="1" dirty="0" err="1">
                <a:solidFill>
                  <a:schemeClr val="bg1"/>
                </a:solidFill>
                <a:latin typeface="+mn-lt"/>
              </a:rPr>
              <a:t>Serotonin</a:t>
            </a:r>
            <a:r>
              <a:rPr lang="tr-TR" sz="2800" b="1" dirty="0">
                <a:solidFill>
                  <a:schemeClr val="bg1"/>
                </a:solidFill>
                <a:latin typeface="+mn-lt"/>
              </a:rPr>
              <a:t> ve </a:t>
            </a:r>
            <a:r>
              <a:rPr lang="tr-TR" sz="2800" b="1" dirty="0" err="1">
                <a:solidFill>
                  <a:schemeClr val="bg1"/>
                </a:solidFill>
                <a:latin typeface="+mn-lt"/>
              </a:rPr>
              <a:t>dopaminin</a:t>
            </a:r>
            <a:r>
              <a:rPr lang="tr-TR" sz="2800" b="1" dirty="0">
                <a:solidFill>
                  <a:schemeClr val="bg1"/>
                </a:solidFill>
                <a:latin typeface="+mn-lt"/>
              </a:rPr>
              <a:t> yetersiz </a:t>
            </a:r>
            <a:r>
              <a:rPr lang="tr-TR" sz="2800" b="1" dirty="0" smtClean="0">
                <a:solidFill>
                  <a:schemeClr val="bg1"/>
                </a:solidFill>
                <a:latin typeface="+mn-lt"/>
              </a:rPr>
              <a:t>düzeyde </a:t>
            </a:r>
            <a:r>
              <a:rPr lang="tr-TR" sz="2800" b="1" dirty="0">
                <a:solidFill>
                  <a:schemeClr val="bg1"/>
                </a:solidFill>
                <a:latin typeface="+mn-lt"/>
              </a:rPr>
              <a:t>olması</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Ailede bağımlılığa yatkınlık</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0631734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687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Sebepleri (Psikolojik)</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Klasik ve </a:t>
            </a:r>
            <a:r>
              <a:rPr lang="tr-TR" sz="2800" b="1" dirty="0" err="1">
                <a:solidFill>
                  <a:schemeClr val="bg1"/>
                </a:solidFill>
                <a:latin typeface="+mn-lt"/>
              </a:rPr>
              <a:t>operant</a:t>
            </a:r>
            <a:r>
              <a:rPr lang="tr-TR" sz="2800" b="1" dirty="0">
                <a:solidFill>
                  <a:schemeClr val="bg1"/>
                </a:solidFill>
                <a:latin typeface="+mn-lt"/>
              </a:rPr>
              <a:t> koşullanmanın etkili olabileceği</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Bağımlılığın bir savunma mekanizması olarak kullanılması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Benlik ve kişilik özellikleri</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İnsan ilişkilerindeki yetersizlik</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Aile ilişkileri</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Modelleme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Başka bir bağımlılığın var olması</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00197102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04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Sebepleri (Sosyokültürel)</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262705"/>
          </a:xfrm>
          <a:prstGeom prst="rect">
            <a:avLst/>
          </a:prstGeom>
          <a:noFill/>
        </p:spPr>
        <p:txBody>
          <a:bodyPr wrap="square" rtlCol="0">
            <a:spAutoFit/>
          </a:bodyPr>
          <a:lstStyle/>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Elde edilebilirlik</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Kabul edilebilirlik</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Sosyoekonomik düzey</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Akran etkisi</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Kültürel tutumlar ve kitle iletişim araçları</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Aile </a:t>
            </a:r>
          </a:p>
          <a:p>
            <a:pPr marL="280988" lvl="1" indent="-280988">
              <a:spcBef>
                <a:spcPts val="900"/>
              </a:spcBef>
              <a:spcAft>
                <a:spcPts val="600"/>
              </a:spcAft>
              <a:buFont typeface="Wingdings" panose="05000000000000000000" pitchFamily="2" charset="2"/>
              <a:buChar char="§"/>
            </a:pPr>
            <a:r>
              <a:rPr lang="tr-TR" sz="2800" b="1" dirty="0">
                <a:solidFill>
                  <a:schemeClr val="bg1"/>
                </a:solidFill>
                <a:latin typeface="+mn-lt"/>
              </a:rPr>
              <a:t>Yasalar ve kanuni düzenlemeler</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01469715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92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Klinik Görünümü</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231928"/>
          </a:xfrm>
          <a:prstGeom prst="rect">
            <a:avLst/>
          </a:prstGeom>
          <a:noFill/>
        </p:spPr>
        <p:txBody>
          <a:bodyPr wrap="square" rtlCol="0">
            <a:spAutoFit/>
          </a:bodyPr>
          <a:lstStyle/>
          <a:p>
            <a:pPr marL="0" lvl="1">
              <a:spcBef>
                <a:spcPts val="900"/>
              </a:spcBef>
              <a:spcAft>
                <a:spcPts val="900"/>
              </a:spcAft>
            </a:pPr>
            <a:r>
              <a:rPr lang="tr-TR" sz="2800" b="1" dirty="0">
                <a:solidFill>
                  <a:schemeClr val="bg1"/>
                </a:solidFill>
                <a:latin typeface="+mn-lt"/>
              </a:rPr>
              <a:t>İnternet bağımlılarında ortalama kullanım süresi 8-40 saat aralığında olabilir. İnternet bağımlılığında kullanım süresi </a:t>
            </a:r>
            <a:r>
              <a:rPr lang="tr-TR" sz="2800" b="1" dirty="0" smtClean="0">
                <a:solidFill>
                  <a:schemeClr val="bg1"/>
                </a:solidFill>
                <a:latin typeface="+mn-lt"/>
              </a:rPr>
              <a:t>arttıkça…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Uyku döngüsü bozulur ve uyku sorunları ortaya çıkar. </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Uyanık kalabilmek için uyarıcı madde tüketimi gözlenebilir.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kullanımının azaltılması veya kesilmesi durumda huzursuzluk ve </a:t>
            </a:r>
            <a:r>
              <a:rPr lang="tr-TR" sz="2800" b="1" dirty="0" err="1">
                <a:solidFill>
                  <a:schemeClr val="bg1"/>
                </a:solidFill>
                <a:latin typeface="+mn-lt"/>
              </a:rPr>
              <a:t>anksiyete</a:t>
            </a:r>
            <a:r>
              <a:rPr lang="tr-TR" sz="2800" b="1" dirty="0">
                <a:solidFill>
                  <a:schemeClr val="bg1"/>
                </a:solidFill>
                <a:latin typeface="+mn-lt"/>
              </a:rPr>
              <a:t> meydana gelir</a:t>
            </a:r>
            <a:r>
              <a:rPr lang="tr-TR" sz="2800" b="1" dirty="0" smtClean="0">
                <a:solidFill>
                  <a:schemeClr val="bg1"/>
                </a:solidFill>
                <a:latin typeface="+mn-lt"/>
              </a:rPr>
              <a:t>.</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62958972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92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Klinik Görünümü</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139321"/>
          </a:xfrm>
          <a:prstGeom prst="rect">
            <a:avLst/>
          </a:prstGeom>
          <a:noFill/>
        </p:spPr>
        <p:txBody>
          <a:bodyPr wrap="square" rtlCol="0">
            <a:spAutoFit/>
          </a:bodyPr>
          <a:lstStyle/>
          <a:p>
            <a:pPr marL="0" lvl="1">
              <a:spcBef>
                <a:spcPts val="900"/>
              </a:spcBef>
              <a:spcAft>
                <a:spcPts val="900"/>
              </a:spcAft>
            </a:pPr>
            <a:r>
              <a:rPr lang="tr-TR" sz="2800" b="1" dirty="0">
                <a:solidFill>
                  <a:schemeClr val="bg1"/>
                </a:solidFill>
                <a:latin typeface="+mn-lt"/>
              </a:rPr>
              <a:t>İnternet bağımlılarında ortalama kullanım süresi 8-40 saat aralığında olabilir. İnternet bağımlılığında kullanım süresi </a:t>
            </a:r>
            <a:r>
              <a:rPr lang="tr-TR" sz="2800" b="1" dirty="0" smtClean="0">
                <a:solidFill>
                  <a:schemeClr val="bg1"/>
                </a:solidFill>
                <a:latin typeface="+mn-lt"/>
              </a:rPr>
              <a:t>arttıkça…</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latin typeface="+mn-lt"/>
              </a:rPr>
              <a:t>İş</a:t>
            </a:r>
            <a:r>
              <a:rPr lang="tr-TR" sz="2800" b="1" dirty="0">
                <a:solidFill>
                  <a:schemeClr val="bg1"/>
                </a:solidFill>
                <a:latin typeface="+mn-lt"/>
              </a:rPr>
              <a:t>, okul gibi sorumluluk alanlarında bozulmalar gerçekleşir.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Sosyal izolasyon gerçekleşir</a:t>
            </a:r>
            <a:r>
              <a:rPr lang="tr-TR" sz="2800" b="1" dirty="0" smtClean="0">
                <a:solidFill>
                  <a:schemeClr val="bg1"/>
                </a:solidFill>
                <a:latin typeface="+mn-lt"/>
              </a:rPr>
              <a:t>.</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7204998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rc_mi" descr="Açıklama: http://the-eniac.com/wp-content/uploads/2011/01/eniaclogo_755x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6043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0812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79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Teknoloji Bağımlılığında Riskli Gruplar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50837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Çocuklar ve ergenler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Ailesinde başka bir bağımlılık türü görünenler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Fiziksel veya ruhsal problem yaşayanlar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Aile içi sorunların var olduğu kişiler</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49040195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1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a:t>
            </a:r>
            <a:r>
              <a:rPr lang="tr-TR" sz="2800" b="1" dirty="0" smtClean="0">
                <a:solidFill>
                  <a:schemeClr val="bg1"/>
                </a:solidFill>
                <a:latin typeface="Calibri" panose="020F0502020204030204" pitchFamily="34" charset="0"/>
              </a:rPr>
              <a:t>Yol </a:t>
            </a:r>
            <a:r>
              <a:rPr lang="tr-TR" sz="2800" b="1" dirty="0">
                <a:solidFill>
                  <a:schemeClr val="bg1"/>
                </a:solidFill>
                <a:latin typeface="Calibri" panose="020F0502020204030204" pitchFamily="34" charset="0"/>
              </a:rPr>
              <a:t>Açtığı Fiziksel Sorunlar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031873"/>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err="1">
                <a:solidFill>
                  <a:schemeClr val="bg1"/>
                </a:solidFill>
                <a:latin typeface="+mn-lt"/>
              </a:rPr>
              <a:t>Karpal</a:t>
            </a:r>
            <a:r>
              <a:rPr lang="tr-TR" sz="2800" b="1" dirty="0">
                <a:solidFill>
                  <a:schemeClr val="bg1"/>
                </a:solidFill>
                <a:latin typeface="+mn-lt"/>
              </a:rPr>
              <a:t> tünel sendromu (</a:t>
            </a:r>
            <a:r>
              <a:rPr lang="tr-TR" sz="2800" b="1" dirty="0" err="1">
                <a:solidFill>
                  <a:schemeClr val="bg1"/>
                </a:solidFill>
                <a:latin typeface="+mn-lt"/>
              </a:rPr>
              <a:t>median</a:t>
            </a:r>
            <a:r>
              <a:rPr lang="tr-TR" sz="2800" b="1" dirty="0">
                <a:solidFill>
                  <a:schemeClr val="bg1"/>
                </a:solidFill>
                <a:latin typeface="+mn-lt"/>
              </a:rPr>
              <a:t> sinir sıkışması)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Kuru gözler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Baş ağrıları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Sırt ağrıları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Yeme sorunları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Uyku sorunları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Kişisel temizlikte </a:t>
            </a:r>
            <a:r>
              <a:rPr lang="tr-TR" sz="2800" b="1" dirty="0" smtClean="0">
                <a:solidFill>
                  <a:schemeClr val="bg1"/>
                </a:solidFill>
                <a:latin typeface="+mn-lt"/>
              </a:rPr>
              <a:t>eksiklikler</a:t>
            </a:r>
            <a:endParaRPr lang="tr-TR" sz="2800" b="1" dirty="0">
              <a:solidFill>
                <a:schemeClr val="bg1"/>
              </a:solidFill>
              <a:latin typeface="+mn-lt"/>
            </a:endParaRP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3151760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06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Yol Açtığı Sorunlar </a:t>
            </a:r>
            <a:r>
              <a:rPr lang="tr-TR" sz="2400" b="1" dirty="0" smtClean="0">
                <a:solidFill>
                  <a:schemeClr val="bg1"/>
                </a:solidFill>
                <a:latin typeface="Calibri" panose="020F0502020204030204" pitchFamily="34" charset="0"/>
              </a:rPr>
              <a:t>(</a:t>
            </a:r>
            <a:r>
              <a:rPr lang="tr-TR" sz="2400" b="1" dirty="0">
                <a:solidFill>
                  <a:schemeClr val="bg1"/>
                </a:solidFill>
                <a:latin typeface="Calibri" panose="020F0502020204030204" pitchFamily="34" charset="0"/>
              </a:rPr>
              <a:t>Çocuk ve Gençlerde)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924425"/>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Düşünce süreçlerinde bozulma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Kişiler arası duyarlılıklarda azalma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Genel sağlık düzeyinde düşüş</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Obsesif, depresif, kaygılı, düşmanca, </a:t>
            </a:r>
            <a:r>
              <a:rPr lang="tr-TR" sz="2800" b="1" dirty="0" err="1">
                <a:solidFill>
                  <a:schemeClr val="bg1"/>
                </a:solidFill>
                <a:latin typeface="+mn-lt"/>
              </a:rPr>
              <a:t>hostil</a:t>
            </a:r>
            <a:r>
              <a:rPr lang="tr-TR" sz="2800" b="1" dirty="0">
                <a:solidFill>
                  <a:schemeClr val="bg1"/>
                </a:solidFill>
                <a:latin typeface="+mn-lt"/>
              </a:rPr>
              <a:t>, </a:t>
            </a:r>
            <a:r>
              <a:rPr lang="tr-TR" sz="2800" b="1" dirty="0" err="1">
                <a:solidFill>
                  <a:schemeClr val="bg1"/>
                </a:solidFill>
                <a:latin typeface="+mn-lt"/>
              </a:rPr>
              <a:t>fobik</a:t>
            </a:r>
            <a:r>
              <a:rPr lang="tr-TR" sz="2800" b="1" dirty="0">
                <a:solidFill>
                  <a:schemeClr val="bg1"/>
                </a:solidFill>
                <a:latin typeface="+mn-lt"/>
              </a:rPr>
              <a:t>, </a:t>
            </a:r>
            <a:r>
              <a:rPr lang="tr-TR" sz="2800" b="1" dirty="0" err="1">
                <a:solidFill>
                  <a:schemeClr val="bg1"/>
                </a:solidFill>
                <a:latin typeface="+mn-lt"/>
              </a:rPr>
              <a:t>paranoid</a:t>
            </a:r>
            <a:r>
              <a:rPr lang="tr-TR" sz="2800" b="1" dirty="0">
                <a:solidFill>
                  <a:schemeClr val="bg1"/>
                </a:solidFill>
                <a:latin typeface="+mn-lt"/>
              </a:rPr>
              <a:t> düşüncelerde artma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Sosyal gelişimde önemli ölçüde </a:t>
            </a:r>
            <a:r>
              <a:rPr lang="tr-TR" sz="2800" b="1" dirty="0" smtClean="0">
                <a:solidFill>
                  <a:schemeClr val="bg1"/>
                </a:solidFill>
                <a:latin typeface="+mn-lt"/>
              </a:rPr>
              <a:t>gerileme</a:t>
            </a:r>
          </a:p>
          <a:p>
            <a:pPr marL="280988" lvl="1" indent="-280988">
              <a:spcBef>
                <a:spcPts val="900"/>
              </a:spcBef>
              <a:spcAft>
                <a:spcPts val="900"/>
              </a:spcAft>
              <a:buFont typeface="Wingdings" panose="05000000000000000000" pitchFamily="2" charset="2"/>
              <a:buChar char="§"/>
            </a:pPr>
            <a:r>
              <a:rPr lang="tr-TR" sz="2800" b="1" dirty="0" smtClean="0">
                <a:solidFill>
                  <a:schemeClr val="bg1"/>
                </a:solidFill>
              </a:rPr>
              <a:t>İçe dönüklük (çekinme-kaçınma hâli)</a:t>
            </a:r>
          </a:p>
          <a:p>
            <a:pPr marL="280988" lvl="1" indent="-280988">
              <a:spcBef>
                <a:spcPts val="900"/>
              </a:spcBef>
              <a:spcAft>
                <a:spcPts val="900"/>
              </a:spcAft>
              <a:buFont typeface="Wingdings" panose="05000000000000000000" pitchFamily="2" charset="2"/>
              <a:buChar char="§"/>
            </a:pP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19147543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
            </a:r>
            <a:br>
              <a:rPr lang="tr-TR" sz="3200" b="1" dirty="0" smtClean="0"/>
            </a:br>
            <a:r>
              <a:rPr lang="tr-TR" sz="3200" b="1" dirty="0" smtClean="0">
                <a:solidFill>
                  <a:schemeClr val="bg1"/>
                </a:solidFill>
              </a:rPr>
              <a:t>Babası </a:t>
            </a:r>
            <a:r>
              <a:rPr lang="tr-TR" sz="3200" b="1" dirty="0">
                <a:solidFill>
                  <a:schemeClr val="bg1"/>
                </a:solidFill>
              </a:rPr>
              <a:t>ölen oyun bağımlısı çocuk: Babamın sadece bir canı varmış!</a:t>
            </a:r>
            <a:r>
              <a:rPr lang="tr-TR" b="1" dirty="0">
                <a:solidFill>
                  <a:schemeClr val="bg1"/>
                </a:solidFill>
              </a:rPr>
              <a:t/>
            </a:r>
            <a:br>
              <a:rPr lang="tr-TR" b="1"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457200" y="1600200"/>
            <a:ext cx="8229600" cy="4853136"/>
          </a:xfrm>
        </p:spPr>
        <p:txBody>
          <a:bodyPr/>
          <a:lstStyle/>
          <a:p>
            <a:pPr marL="0" indent="0">
              <a:buNone/>
            </a:pPr>
            <a:r>
              <a:rPr lang="tr-TR" dirty="0" smtClean="0"/>
              <a:t>	</a:t>
            </a:r>
            <a:r>
              <a:rPr lang="tr-TR" dirty="0" smtClean="0">
                <a:solidFill>
                  <a:schemeClr val="bg1"/>
                </a:solidFill>
              </a:rPr>
              <a:t>Babasını </a:t>
            </a:r>
            <a:r>
              <a:rPr lang="tr-TR" dirty="0">
                <a:solidFill>
                  <a:schemeClr val="bg1"/>
                </a:solidFill>
              </a:rPr>
              <a:t>kaybetmiş küçük bir çocuğun hayretler içinde kendisine, "Babamın sadece bir canı varmış!" dediğini anlatan Hacettepe Üniversitesi Çocuk Ruh Sağlığı ve Hastalıkları Anabilim Dalı Öğretim Üyesi Prof. Dr. </a:t>
            </a:r>
            <a:r>
              <a:rPr lang="tr-TR" dirty="0" smtClean="0">
                <a:solidFill>
                  <a:schemeClr val="bg1"/>
                </a:solidFill>
              </a:rPr>
              <a:t>Ferhunde ÖKTEM, </a:t>
            </a:r>
            <a:r>
              <a:rPr lang="tr-TR" dirty="0">
                <a:solidFill>
                  <a:schemeClr val="bg1"/>
                </a:solidFill>
              </a:rPr>
              <a:t>"Çocuklar, bilgisayar oyunlarındaki gibi bir tuşla tekrar yaşatılan kahramanların hayatlarıyla gerçek hayat arasındaki farkları algılamakta zorlanabiliyor." dedi</a:t>
            </a:r>
          </a:p>
        </p:txBody>
      </p:sp>
    </p:spTree>
    <p:extLst>
      <p:ext uri="{BB962C8B-B14F-4D97-AF65-F5344CB8AC3E}">
        <p14:creationId xmlns:p14="http://schemas.microsoft.com/office/powerpoint/2010/main" val="662240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06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Yol Açtığı Sorunlar </a:t>
            </a:r>
            <a:r>
              <a:rPr lang="tr-TR" sz="2400" b="1" dirty="0" smtClean="0">
                <a:solidFill>
                  <a:schemeClr val="bg1"/>
                </a:solidFill>
                <a:latin typeface="Calibri" panose="020F0502020204030204" pitchFamily="34" charset="0"/>
              </a:rPr>
              <a:t>(</a:t>
            </a:r>
            <a:r>
              <a:rPr lang="tr-TR" sz="2400" b="1" dirty="0">
                <a:solidFill>
                  <a:schemeClr val="bg1"/>
                </a:solidFill>
                <a:latin typeface="Calibri" panose="020F0502020204030204" pitchFamily="34" charset="0"/>
              </a:rPr>
              <a:t>Çocuk ve Gençlerde)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Öz güvende düşüş</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Sosyal kaygı düzeyinde ve saldırganlık davranışlarında yükselme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Giderek yalnızlaşma ve yüz yüze ilişki kurmakta güçlük yaşama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Zihinsel fonksiyonlarda bozulmalar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Beyindeki </a:t>
            </a:r>
            <a:r>
              <a:rPr lang="tr-TR" sz="2800" b="1" dirty="0" err="1">
                <a:solidFill>
                  <a:schemeClr val="bg1"/>
                </a:solidFill>
                <a:latin typeface="+mn-lt"/>
              </a:rPr>
              <a:t>temporal</a:t>
            </a:r>
            <a:r>
              <a:rPr lang="tr-TR" sz="2800" b="1" dirty="0">
                <a:solidFill>
                  <a:schemeClr val="bg1"/>
                </a:solidFill>
                <a:latin typeface="+mn-lt"/>
              </a:rPr>
              <a:t> </a:t>
            </a:r>
            <a:r>
              <a:rPr lang="tr-TR" sz="2800" b="1" dirty="0" err="1">
                <a:solidFill>
                  <a:schemeClr val="bg1"/>
                </a:solidFill>
                <a:latin typeface="+mn-lt"/>
              </a:rPr>
              <a:t>dopaminerjik</a:t>
            </a:r>
            <a:r>
              <a:rPr lang="tr-TR" sz="2800" b="1" dirty="0">
                <a:solidFill>
                  <a:schemeClr val="bg1"/>
                </a:solidFill>
                <a:latin typeface="+mn-lt"/>
              </a:rPr>
              <a:t> aktivitede </a:t>
            </a:r>
            <a:r>
              <a:rPr lang="tr-TR" sz="2800" b="1" dirty="0" smtClean="0">
                <a:solidFill>
                  <a:schemeClr val="bg1"/>
                </a:solidFill>
                <a:latin typeface="+mn-lt"/>
              </a:rPr>
              <a:t>artış, bağıl </a:t>
            </a:r>
            <a:r>
              <a:rPr lang="tr-TR" sz="2800" b="1" dirty="0">
                <a:solidFill>
                  <a:schemeClr val="bg1"/>
                </a:solidFill>
                <a:latin typeface="+mn-lt"/>
              </a:rPr>
              <a:t>olarak </a:t>
            </a:r>
            <a:r>
              <a:rPr lang="tr-TR" sz="2800" b="1" dirty="0" err="1">
                <a:solidFill>
                  <a:schemeClr val="bg1"/>
                </a:solidFill>
                <a:latin typeface="+mn-lt"/>
              </a:rPr>
              <a:t>hiperaktivite</a:t>
            </a:r>
            <a:r>
              <a:rPr lang="tr-TR" sz="2800" b="1" dirty="0">
                <a:solidFill>
                  <a:schemeClr val="bg1"/>
                </a:solidFill>
                <a:latin typeface="+mn-lt"/>
              </a:rPr>
              <a:t> bozukluğu kriterlerinin oluşması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51998630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sim54.gif"/>
          <p:cNvPicPr>
            <a:picLocks noGrp="1" noChangeAspect="1" noChangeArrowheads="1"/>
          </p:cNvPicPr>
          <p:nvPr>
            <p:ph idx="1"/>
          </p:nvPr>
        </p:nvPicPr>
        <p:blipFill>
          <a:blip r:embed="rId2"/>
          <a:srcRect/>
          <a:stretch>
            <a:fillRect/>
          </a:stretch>
        </p:blipFill>
        <p:spPr bwMode="auto">
          <a:xfrm>
            <a:off x="376809" y="143930"/>
            <a:ext cx="8410033" cy="649978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r>
              <a:rPr lang="tr-TR" dirty="0" smtClean="0"/>
              <a:t>      </a:t>
            </a:r>
          </a:p>
          <a:p>
            <a:pPr marL="0" indent="0">
              <a:buNone/>
            </a:pPr>
            <a:endParaRPr lang="tr-TR" dirty="0"/>
          </a:p>
          <a:p>
            <a:pPr marL="0" indent="0">
              <a:buNone/>
            </a:pPr>
            <a:r>
              <a:rPr lang="tr-TR" dirty="0">
                <a:solidFill>
                  <a:schemeClr val="bg1"/>
                </a:solidFill>
              </a:rPr>
              <a:t>“ Teknoloji insanın doğa ile </a:t>
            </a:r>
            <a:r>
              <a:rPr lang="tr-TR" dirty="0" smtClean="0">
                <a:solidFill>
                  <a:schemeClr val="bg1"/>
                </a:solidFill>
              </a:rPr>
              <a:t>baş etme </a:t>
            </a:r>
            <a:r>
              <a:rPr lang="tr-TR" dirty="0">
                <a:solidFill>
                  <a:schemeClr val="bg1"/>
                </a:solidFill>
              </a:rPr>
              <a:t>tarzını, hayatını sürdürmesi </a:t>
            </a:r>
            <a:r>
              <a:rPr lang="tr-TR" dirty="0" smtClean="0">
                <a:solidFill>
                  <a:schemeClr val="bg1"/>
                </a:solidFill>
              </a:rPr>
              <a:t>için gerekli </a:t>
            </a:r>
            <a:r>
              <a:rPr lang="tr-TR" dirty="0">
                <a:solidFill>
                  <a:schemeClr val="bg1"/>
                </a:solidFill>
              </a:rPr>
              <a:t>üretim sürecini açığa vurur ve böylelikle aynı zamanda insanın</a:t>
            </a:r>
          </a:p>
          <a:p>
            <a:pPr marL="0" indent="0">
              <a:buNone/>
            </a:pPr>
            <a:r>
              <a:rPr lang="tr-TR" dirty="0">
                <a:solidFill>
                  <a:schemeClr val="bg1"/>
                </a:solidFill>
              </a:rPr>
              <a:t>toplumsal ilişkilerinin oluşum tarzını </a:t>
            </a:r>
            <a:r>
              <a:rPr lang="tr-TR" b="1" u="sng" dirty="0">
                <a:solidFill>
                  <a:schemeClr val="bg1"/>
                </a:solidFill>
              </a:rPr>
              <a:t>ve bu ilişkilerden </a:t>
            </a:r>
            <a:r>
              <a:rPr lang="tr-TR" b="1" u="sng" dirty="0" smtClean="0">
                <a:solidFill>
                  <a:schemeClr val="bg1"/>
                </a:solidFill>
              </a:rPr>
              <a:t>kaynaklanan zihinsel </a:t>
            </a:r>
            <a:r>
              <a:rPr lang="tr-TR" b="1" u="sng" dirty="0">
                <a:solidFill>
                  <a:schemeClr val="bg1"/>
                </a:solidFill>
              </a:rPr>
              <a:t>kavrayışları ortaya koyar…..”</a:t>
            </a:r>
          </a:p>
          <a:p>
            <a:pPr marL="0" indent="0">
              <a:buNone/>
            </a:pPr>
            <a:r>
              <a:rPr lang="tr-TR" dirty="0" smtClean="0">
                <a:solidFill>
                  <a:schemeClr val="bg1"/>
                </a:solidFill>
              </a:rPr>
              <a:t>                                                 Karl MARX</a:t>
            </a:r>
            <a:endParaRPr lang="tr-TR" dirty="0">
              <a:solidFill>
                <a:schemeClr val="bg1"/>
              </a:solidFill>
            </a:endParaRPr>
          </a:p>
        </p:txBody>
      </p:sp>
    </p:spTree>
    <p:extLst>
      <p:ext uri="{BB962C8B-B14F-4D97-AF65-F5344CB8AC3E}">
        <p14:creationId xmlns:p14="http://schemas.microsoft.com/office/powerpoint/2010/main" val="1196827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bg1"/>
                </a:solidFill>
              </a:rPr>
              <a:t>Yeni nesil</a:t>
            </a:r>
            <a:endParaRPr lang="tr-TR" dirty="0">
              <a:solidFill>
                <a:schemeClr val="bg1"/>
              </a:solidFill>
            </a:endParaRPr>
          </a:p>
        </p:txBody>
      </p:sp>
      <p:sp>
        <p:nvSpPr>
          <p:cNvPr id="3" name="İçerik Yer Tutucusu 2"/>
          <p:cNvSpPr>
            <a:spLocks noGrp="1"/>
          </p:cNvSpPr>
          <p:nvPr>
            <p:ph idx="1"/>
          </p:nvPr>
        </p:nvSpPr>
        <p:spPr>
          <a:xfrm>
            <a:off x="467544" y="1700808"/>
            <a:ext cx="8229600" cy="4525963"/>
          </a:xfrm>
        </p:spPr>
        <p:txBody>
          <a:bodyPr/>
          <a:lstStyle/>
          <a:p>
            <a:r>
              <a:rPr lang="tr-TR" dirty="0" smtClean="0">
                <a:solidFill>
                  <a:schemeClr val="bg1"/>
                </a:solidFill>
              </a:rPr>
              <a:t>XYZ tanımlar yetersiz kalıyor</a:t>
            </a:r>
          </a:p>
          <a:p>
            <a:r>
              <a:rPr lang="tr-TR" dirty="0" smtClean="0">
                <a:solidFill>
                  <a:schemeClr val="bg1"/>
                </a:solidFill>
              </a:rPr>
              <a:t>Bilgiye hızlı ulaşıp çabuk tüketiyorlar</a:t>
            </a:r>
          </a:p>
          <a:p>
            <a:r>
              <a:rPr lang="tr-TR" dirty="0" smtClean="0">
                <a:solidFill>
                  <a:schemeClr val="bg1"/>
                </a:solidFill>
              </a:rPr>
              <a:t>İlk defa bir çok konuda yetişkinlerden daha çok şey biliyorlar</a:t>
            </a:r>
          </a:p>
          <a:p>
            <a:r>
              <a:rPr lang="tr-TR" dirty="0" smtClean="0">
                <a:solidFill>
                  <a:schemeClr val="bg1"/>
                </a:solidFill>
              </a:rPr>
              <a:t>Kısa öz konuşmalar tercih ediyorlar</a:t>
            </a:r>
          </a:p>
          <a:p>
            <a:r>
              <a:rPr lang="tr-TR" dirty="0" smtClean="0">
                <a:solidFill>
                  <a:schemeClr val="bg1"/>
                </a:solidFill>
              </a:rPr>
              <a:t>9,15 dakika uyumaları gerekirken az uyuyorlar</a:t>
            </a:r>
          </a:p>
          <a:p>
            <a:r>
              <a:rPr lang="tr-TR" dirty="0" smtClean="0">
                <a:solidFill>
                  <a:schemeClr val="bg1"/>
                </a:solidFill>
              </a:rPr>
              <a:t>Hareketleri kısıtlanmış, okula, dershaneye tıkılmışlar</a:t>
            </a:r>
          </a:p>
          <a:p>
            <a:pPr marL="0" indent="0">
              <a:buNone/>
            </a:pPr>
            <a:endParaRPr lang="tr-TR" dirty="0"/>
          </a:p>
        </p:txBody>
      </p:sp>
    </p:spTree>
    <p:extLst>
      <p:ext uri="{BB962C8B-B14F-4D97-AF65-F5344CB8AC3E}">
        <p14:creationId xmlns:p14="http://schemas.microsoft.com/office/powerpoint/2010/main" val="2887207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r>
              <a:rPr lang="tr-TR" sz="2800" dirty="0" err="1" smtClean="0">
                <a:solidFill>
                  <a:schemeClr val="bg1"/>
                </a:solidFill>
              </a:rPr>
              <a:t>Corpus</a:t>
            </a:r>
            <a:r>
              <a:rPr lang="tr-TR" sz="2800" dirty="0" smtClean="0">
                <a:solidFill>
                  <a:schemeClr val="bg1"/>
                </a:solidFill>
              </a:rPr>
              <a:t> </a:t>
            </a:r>
            <a:r>
              <a:rPr lang="tr-TR" sz="2800" dirty="0" err="1" smtClean="0">
                <a:solidFill>
                  <a:schemeClr val="bg1"/>
                </a:solidFill>
              </a:rPr>
              <a:t>collasum</a:t>
            </a:r>
            <a:r>
              <a:rPr lang="tr-TR" sz="2800" dirty="0" smtClean="0">
                <a:solidFill>
                  <a:schemeClr val="bg1"/>
                </a:solidFill>
              </a:rPr>
              <a:t> tam gelişmemiş, tam oturmamış</a:t>
            </a:r>
          </a:p>
          <a:p>
            <a:r>
              <a:rPr lang="tr-TR" sz="2800" dirty="0" err="1" smtClean="0">
                <a:solidFill>
                  <a:schemeClr val="bg1"/>
                </a:solidFill>
              </a:rPr>
              <a:t>Prefrontal</a:t>
            </a:r>
            <a:r>
              <a:rPr lang="tr-TR" sz="2800" dirty="0" smtClean="0">
                <a:solidFill>
                  <a:schemeClr val="bg1"/>
                </a:solidFill>
              </a:rPr>
              <a:t> lob yeterince gelişmemişken, duygusal (</a:t>
            </a:r>
            <a:r>
              <a:rPr lang="tr-TR" sz="2800" dirty="0" err="1" smtClean="0">
                <a:solidFill>
                  <a:schemeClr val="bg1"/>
                </a:solidFill>
              </a:rPr>
              <a:t>amigdala</a:t>
            </a:r>
            <a:r>
              <a:rPr lang="tr-TR" sz="2800" dirty="0" smtClean="0">
                <a:solidFill>
                  <a:schemeClr val="bg1"/>
                </a:solidFill>
              </a:rPr>
              <a:t>) alan iyi gelişmiş. gelişmeye devam eden bir beyin (</a:t>
            </a:r>
            <a:r>
              <a:rPr lang="tr-TR" sz="2800" dirty="0" err="1" smtClean="0">
                <a:solidFill>
                  <a:schemeClr val="bg1"/>
                </a:solidFill>
              </a:rPr>
              <a:t>norogenezler</a:t>
            </a:r>
            <a:r>
              <a:rPr lang="tr-TR" sz="2800" dirty="0" smtClean="0">
                <a:solidFill>
                  <a:schemeClr val="bg1"/>
                </a:solidFill>
              </a:rPr>
              <a:t>)</a:t>
            </a:r>
          </a:p>
          <a:p>
            <a:r>
              <a:rPr lang="tr-TR" sz="2800" dirty="0" err="1" smtClean="0">
                <a:solidFill>
                  <a:schemeClr val="bg1"/>
                </a:solidFill>
              </a:rPr>
              <a:t>Mutlakiyetçi</a:t>
            </a:r>
            <a:r>
              <a:rPr lang="tr-TR" sz="2800" dirty="0" smtClean="0">
                <a:solidFill>
                  <a:schemeClr val="bg1"/>
                </a:solidFill>
              </a:rPr>
              <a:t> düşünceleri var idealisttir (ya hep ya hiç) stres hormonu daha çok salgılanır </a:t>
            </a:r>
          </a:p>
          <a:p>
            <a:r>
              <a:rPr lang="tr-TR" sz="2800" dirty="0" smtClean="0">
                <a:solidFill>
                  <a:schemeClr val="bg1"/>
                </a:solidFill>
              </a:rPr>
              <a:t>Akran grupları önemlidir (</a:t>
            </a:r>
            <a:r>
              <a:rPr lang="tr-TR" sz="2800" dirty="0" err="1" smtClean="0">
                <a:solidFill>
                  <a:schemeClr val="bg1"/>
                </a:solidFill>
              </a:rPr>
              <a:t>ash</a:t>
            </a:r>
            <a:r>
              <a:rPr lang="tr-TR" sz="2800" dirty="0" smtClean="0">
                <a:solidFill>
                  <a:schemeClr val="bg1"/>
                </a:solidFill>
              </a:rPr>
              <a:t> deneyi)</a:t>
            </a:r>
          </a:p>
          <a:p>
            <a:r>
              <a:rPr lang="tr-TR" sz="2800" dirty="0" smtClean="0">
                <a:solidFill>
                  <a:schemeClr val="bg1"/>
                </a:solidFill>
              </a:rPr>
              <a:t>Kimlik oluşturmaktadırlar (bu nedenle  ebeveynin aksini söyleme/yapma eğilimleri </a:t>
            </a:r>
            <a:r>
              <a:rPr lang="tr-TR" dirty="0" smtClean="0">
                <a:solidFill>
                  <a:schemeClr val="bg1"/>
                </a:solidFill>
              </a:rPr>
              <a:t>var)</a:t>
            </a:r>
          </a:p>
          <a:p>
            <a:r>
              <a:rPr lang="tr-TR" dirty="0" smtClean="0">
                <a:solidFill>
                  <a:schemeClr val="bg1"/>
                </a:solidFill>
              </a:rPr>
              <a:t>Uzak vadeli hedefler (şu an huzursuzsun)</a:t>
            </a:r>
          </a:p>
          <a:p>
            <a:endParaRPr lang="tr-TR" dirty="0" smtClean="0">
              <a:solidFill>
                <a:schemeClr val="bg1"/>
              </a:solidFill>
            </a:endParaRPr>
          </a:p>
          <a:p>
            <a:endParaRPr lang="tr-TR" dirty="0"/>
          </a:p>
        </p:txBody>
      </p:sp>
    </p:spTree>
    <p:extLst>
      <p:ext uri="{BB962C8B-B14F-4D97-AF65-F5344CB8AC3E}">
        <p14:creationId xmlns:p14="http://schemas.microsoft.com/office/powerpoint/2010/main" val="1992641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bg1"/>
                </a:solidFill>
              </a:rPr>
              <a:t>3 Temel ihtiyaç</a:t>
            </a:r>
            <a:endParaRPr lang="tr-TR" dirty="0">
              <a:solidFill>
                <a:schemeClr val="bg1"/>
              </a:solidFill>
            </a:endParaRPr>
          </a:p>
        </p:txBody>
      </p:sp>
      <p:sp>
        <p:nvSpPr>
          <p:cNvPr id="3" name="İçerik Yer Tutucusu 2"/>
          <p:cNvSpPr>
            <a:spLocks noGrp="1"/>
          </p:cNvSpPr>
          <p:nvPr>
            <p:ph idx="1"/>
          </p:nvPr>
        </p:nvSpPr>
        <p:spPr/>
        <p:txBody>
          <a:bodyPr/>
          <a:lstStyle/>
          <a:p>
            <a:pPr marL="0" indent="0">
              <a:buNone/>
            </a:pPr>
            <a:r>
              <a:rPr lang="tr-TR" dirty="0" smtClean="0">
                <a:solidFill>
                  <a:schemeClr val="bg1"/>
                </a:solidFill>
              </a:rPr>
              <a:t>1- Enerjinin boşaltılması</a:t>
            </a:r>
          </a:p>
          <a:p>
            <a:pPr marL="0" indent="0">
              <a:buNone/>
            </a:pPr>
            <a:endParaRPr lang="tr-TR" dirty="0">
              <a:solidFill>
                <a:schemeClr val="bg1"/>
              </a:solidFill>
            </a:endParaRPr>
          </a:p>
          <a:p>
            <a:pPr marL="0" indent="0">
              <a:buNone/>
            </a:pPr>
            <a:r>
              <a:rPr lang="tr-TR" dirty="0" smtClean="0">
                <a:solidFill>
                  <a:schemeClr val="bg1"/>
                </a:solidFill>
              </a:rPr>
              <a:t>2- Kendini ifade (var oluşun görünmesi) ihtiyacı</a:t>
            </a:r>
          </a:p>
          <a:p>
            <a:pPr marL="0" indent="0">
              <a:buNone/>
            </a:pPr>
            <a:endParaRPr lang="tr-TR" dirty="0">
              <a:solidFill>
                <a:schemeClr val="bg1"/>
              </a:solidFill>
            </a:endParaRPr>
          </a:p>
          <a:p>
            <a:pPr marL="0" indent="0">
              <a:buNone/>
            </a:pPr>
            <a:r>
              <a:rPr lang="tr-TR" dirty="0" smtClean="0">
                <a:solidFill>
                  <a:schemeClr val="bg1"/>
                </a:solidFill>
              </a:rPr>
              <a:t>3- Sosyalleşme ihtiyacı </a:t>
            </a:r>
            <a:endParaRPr lang="tr-TR" dirty="0">
              <a:solidFill>
                <a:schemeClr val="bg1"/>
              </a:solidFill>
            </a:endParaRPr>
          </a:p>
        </p:txBody>
      </p:sp>
    </p:spTree>
    <p:extLst>
      <p:ext uri="{BB962C8B-B14F-4D97-AF65-F5344CB8AC3E}">
        <p14:creationId xmlns:p14="http://schemas.microsoft.com/office/powerpoint/2010/main" val="181080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rc_mi" descr="Açıklama: http://i.sabah.com.tr/sb/galeri/yasam/cilgin_internet_bagimlilari/02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3928"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rc_mi" descr="Açıklama: http://www.pclabs.com.tr/wp-content/uploads/2013/12/G%C3%BCney-Kore-%C4%B0nternet-Ba%C4%9F%C4%B1ml%C4%B1l%C4%B1%C4%9F%C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978" y="3429000"/>
            <a:ext cx="5092022" cy="340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441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008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Önlenmesinde Güdülen Amaç</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37015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İnternetin sağlıklı kullanımını temin etmek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Bağımlılığın gelişimini önlemek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Bağımlılığın yarattığı bireysel ve toplumsal sorunları engellemek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Sağlıklı davranışların toplum düzeyinde gelişmesine yardımcı olmak</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90148004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195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 Önleme Stratejileri</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118494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Arzı azaltmak</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Talebi azaltmak</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09379468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7883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 Önleme Araçları</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50837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Bilgilendirme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Eğitim</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Toplumsal mücadele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Çevresel düzenleme</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49612953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871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 Önlemede Erken Eğitim</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184665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Bebeklik dönemi</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İlk ve ortaokul dönemi</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Lise dönemi</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3789920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41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(Genel İlkeler)</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Her birey için uygun tek bir tedavi yöntemi yoktur.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Tedavinin hazır ve ulaşılabilir olması lazımdır.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Etkili tedavi </a:t>
            </a:r>
            <a:r>
              <a:rPr lang="tr-TR" sz="2800" b="1" dirty="0" smtClean="0">
                <a:solidFill>
                  <a:schemeClr val="bg1"/>
                </a:solidFill>
                <a:latin typeface="+mn-lt"/>
              </a:rPr>
              <a:t>bireyin </a:t>
            </a:r>
            <a:r>
              <a:rPr lang="tr-TR" sz="2800" b="1" dirty="0">
                <a:solidFill>
                  <a:schemeClr val="bg1"/>
                </a:solidFill>
                <a:latin typeface="+mn-lt"/>
              </a:rPr>
              <a:t>farklı ihtiyaçları ile de ilgilenmelidir. </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Bireyin tedavi planı devamlı olarak değerlendirilmeli ve </a:t>
            </a:r>
            <a:r>
              <a:rPr lang="tr-TR" sz="2800" b="1" dirty="0" smtClean="0">
                <a:solidFill>
                  <a:schemeClr val="bg1"/>
                </a:solidFill>
                <a:latin typeface="+mn-lt"/>
              </a:rPr>
              <a:t>kişinin </a:t>
            </a:r>
            <a:r>
              <a:rPr lang="tr-TR" sz="2800" b="1" dirty="0">
                <a:solidFill>
                  <a:schemeClr val="bg1"/>
                </a:solidFill>
                <a:latin typeface="+mn-lt"/>
              </a:rPr>
              <a:t>değişen ihtiyaçlarını karşılamak </a:t>
            </a:r>
            <a:r>
              <a:rPr lang="tr-TR" sz="2800" b="1" dirty="0" smtClean="0">
                <a:solidFill>
                  <a:schemeClr val="bg1"/>
                </a:solidFill>
                <a:latin typeface="+mn-lt"/>
              </a:rPr>
              <a:t>üzere gerektiğinde değiştirilmelidir</a:t>
            </a:r>
            <a:endParaRPr lang="tr-TR" sz="2800" b="1" dirty="0">
              <a:solidFill>
                <a:schemeClr val="bg1"/>
              </a:solidFill>
              <a:latin typeface="+mn-lt"/>
            </a:endParaRP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Tedavinin etkililiği için yeterli bir zaman dilimi içerisinde tedaviye devam etmek şarttır.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77998064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41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(Genel İlkeler)</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3198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Bireysel ya da grup danışmanlığı ve diğer davranışsal tedaviler, bağımlılığın etkili tedavisinin kaçınılmaz ögeleridir.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İlaç tedavisi özellikle danışmanlık ve davranışsal terapi ile birlikte birleştirildiği zaman çok sayıda hastanın tedavisinin önemli bir parçasıdır.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 ya da kullanıcı bireylerin eşlik eden başka psikopatolojisi varsa tedavi sürecine her iki problem de entegre edilmelidir.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81351643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41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(Genel İlkeler)</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139321"/>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İlaç </a:t>
            </a:r>
            <a:r>
              <a:rPr lang="tr-TR" sz="2800" b="1" dirty="0" err="1">
                <a:solidFill>
                  <a:schemeClr val="bg1"/>
                </a:solidFill>
                <a:latin typeface="+mn-lt"/>
              </a:rPr>
              <a:t>detoksu</a:t>
            </a:r>
            <a:r>
              <a:rPr lang="tr-TR" sz="2800" b="1" dirty="0">
                <a:solidFill>
                  <a:schemeClr val="bg1"/>
                </a:solidFill>
                <a:latin typeface="+mn-lt"/>
              </a:rPr>
              <a:t> tedavinin yalnızca birinci basamağıdır ve tek başına uzun süreli kullanımda çok küçük değişiklikler yapabilir. </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Tedavinin etkili olması için gönüllülük şart değildir.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Tedavi sürecindeki olası kullanımlar dikkatle takip edilmelidir.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94353842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41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(Genel İlkeler)</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570208"/>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Tedavi programları HIV/AIDS, hepatit B ve C, tüberküloz ve diğer enfeksiyonlar için değerlendirme imkânı sunmalıdır.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Hastalara kendilerini ve diğer insanları enfeksiyon riskine atacak davranışlarını değiştirmeye yardım edici danışmanlık sağlanmalıdır.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Bağımlılığın iyileşmesi uzun zamanlı bir süreçtir.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53878096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lstStyle/>
          <a:p>
            <a:pPr>
              <a:buNone/>
            </a:pPr>
            <a:r>
              <a:rPr lang="tr-TR" dirty="0" smtClean="0"/>
              <a:t>		</a:t>
            </a:r>
            <a:r>
              <a:rPr lang="tr-TR" sz="2800" dirty="0" smtClean="0">
                <a:solidFill>
                  <a:schemeClr val="bg1"/>
                </a:solidFill>
              </a:rPr>
              <a:t>Ben hayatı sonundan yaşamaya, kaybettikten sonra kazanmaya çalışanlardanım… </a:t>
            </a:r>
          </a:p>
          <a:p>
            <a:pPr>
              <a:buNone/>
            </a:pPr>
            <a:r>
              <a:rPr lang="tr-TR" sz="2800" dirty="0" smtClean="0">
                <a:solidFill>
                  <a:schemeClr val="bg1"/>
                </a:solidFill>
              </a:rPr>
              <a:t>		Eğer daha önceden ailemle birlikte benim için oluşturulan sınırlar ve kuralların, almam gereken sorumlulukların ne demek olduğunu bilseydim ve bu süreçte benim de kararlarım alınsaydı, belki ben on beş yılımı madde kullanmak ve tedavisinde geçirmeyecektim… (Ünlü, Evcin; 2014: 108-110)</a:t>
            </a:r>
          </a:p>
          <a:p>
            <a:pPr>
              <a:buNone/>
            </a:pPr>
            <a:endParaRPr lang="tr-TR" sz="2800" dirty="0" smtClean="0">
              <a:solidFill>
                <a:schemeClr val="bg1"/>
              </a:solidFill>
            </a:endParaRPr>
          </a:p>
          <a:p>
            <a:pPr>
              <a:buNone/>
            </a:pPr>
            <a:r>
              <a:rPr lang="tr-TR" sz="2800" dirty="0" smtClean="0">
                <a:solidFill>
                  <a:schemeClr val="bg1"/>
                </a:solidFill>
              </a:rPr>
              <a:t>		“Günler bu şekilde geçiyordu ancak ben her gün aklımda aynı sahneyle yaşıyordum. Ben neden bu madde ilk defa teklif edildiğinde hayır diyememiştim?” … (Ünlü, Evcin; 2014: 150)</a:t>
            </a:r>
          </a:p>
          <a:p>
            <a:pPr>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0"/>
            <a:ext cx="9001156" cy="6858000"/>
          </a:xfrm>
        </p:spPr>
        <p:txBody>
          <a:bodyPr/>
          <a:lstStyle/>
          <a:p>
            <a:pPr>
              <a:buNone/>
            </a:pPr>
            <a:r>
              <a:rPr lang="tr-TR" sz="2400" dirty="0" smtClean="0">
                <a:solidFill>
                  <a:schemeClr val="bg1"/>
                </a:solidFill>
              </a:rPr>
              <a:t>		“Ben kendime güvenim gelişmeden başkalarına güvenmeye ve dayanmaya, onlardan destek almaya çalışan bir insandım. Kendi ihtiyaçlarımı fark etmeden kendimi tanımadan, hep başkalarının ihtiyaçları için yanlış şekilde koşturan, onların dediklerini önemseyen ve yanlış insanlarla vakit geçirmiş bir yalnızdım. </a:t>
            </a:r>
          </a:p>
          <a:p>
            <a:pPr>
              <a:buNone/>
            </a:pPr>
            <a:r>
              <a:rPr lang="tr-TR" sz="2400" dirty="0" smtClean="0">
                <a:solidFill>
                  <a:schemeClr val="bg1"/>
                </a:solidFill>
              </a:rPr>
              <a:t>		Kendime güvenim olsaydı, başkalarının hayatlarını yaşamaya bir dur diyebilseydim, kendimin heykelini inşa etmek için çaba sarf etseydim, belki de bu gün yanlış insanlara değil, insanlığa bir faydam olacaktı… Doğru insanların yanında kendimi geliştirmek yerine, yanlışların birbirini izlediği ortamlarda her gün karanlığa gitmeyi seçmiştim… </a:t>
            </a:r>
          </a:p>
          <a:p>
            <a:pPr>
              <a:buNone/>
            </a:pPr>
            <a:r>
              <a:rPr lang="tr-TR" sz="2400" dirty="0" smtClean="0">
                <a:solidFill>
                  <a:schemeClr val="bg1"/>
                </a:solidFill>
              </a:rPr>
              <a:t>		Düşüyordum, her kullanım beni daha büyük bir acıya hazırlıyordu. Bunu söylemekten utanıyorum ama kendimi hayvandan bile daha aşağıda hissediyordum… </a:t>
            </a:r>
          </a:p>
          <a:p>
            <a:pPr>
              <a:buNone/>
            </a:pPr>
            <a:r>
              <a:rPr lang="tr-TR" sz="2400" dirty="0" smtClean="0">
                <a:solidFill>
                  <a:schemeClr val="bg1"/>
                </a:solidFill>
              </a:rPr>
              <a:t>		Nasıl hayır diyebileceğimi, ne zaman bu işe dur diyebileceğimi bilemiyordum. Bunu bilemeden yaşayan bir ölü olmaya devam ediyordum… “(Ünlü Evcin; 2014: 167-168)</a:t>
            </a: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2713" y="980728"/>
            <a:ext cx="6840760" cy="4985980"/>
          </a:xfrm>
          <a:prstGeom prst="rect">
            <a:avLst/>
          </a:prstGeom>
        </p:spPr>
        <p:txBody>
          <a:bodyPr wrap="square">
            <a:spAutoFit/>
          </a:bodyPr>
          <a:lstStyle/>
          <a:p>
            <a:r>
              <a:rPr lang="tr-TR" sz="2400" b="1" dirty="0" smtClean="0">
                <a:solidFill>
                  <a:schemeClr val="bg1"/>
                </a:solidFill>
              </a:rPr>
              <a:t>İNTERNET </a:t>
            </a:r>
            <a:r>
              <a:rPr lang="tr-TR" sz="2400" b="1" u="sng" dirty="0" smtClean="0">
                <a:solidFill>
                  <a:schemeClr val="bg1"/>
                </a:solidFill>
                <a:hlinkClick r:id="rId2" tooltip="aşkına haberleri"/>
              </a:rPr>
              <a:t>AŞKINA</a:t>
            </a:r>
            <a:r>
              <a:rPr lang="tr-TR" sz="2400" b="1" dirty="0" smtClean="0">
                <a:solidFill>
                  <a:schemeClr val="bg1"/>
                </a:solidFill>
              </a:rPr>
              <a:t> </a:t>
            </a:r>
            <a:r>
              <a:rPr lang="tr-TR" sz="2400" b="1" u="sng" dirty="0" smtClean="0">
                <a:solidFill>
                  <a:schemeClr val="bg1"/>
                </a:solidFill>
                <a:hlinkClick r:id="rId3" tooltip="ailesine haberleri"/>
              </a:rPr>
              <a:t>AİLESİNE</a:t>
            </a:r>
            <a:r>
              <a:rPr lang="tr-TR" sz="2400" b="1" dirty="0" smtClean="0">
                <a:solidFill>
                  <a:schemeClr val="bg1"/>
                </a:solidFill>
              </a:rPr>
              <a:t> </a:t>
            </a:r>
            <a:r>
              <a:rPr lang="tr-TR" sz="2400" b="1" u="sng" dirty="0" smtClean="0">
                <a:solidFill>
                  <a:schemeClr val="bg1"/>
                </a:solidFill>
                <a:hlinkClick r:id="rId4" tooltip="uyku haberleri"/>
              </a:rPr>
              <a:t>UYKU</a:t>
            </a:r>
            <a:r>
              <a:rPr lang="tr-TR" sz="2400" b="1" dirty="0" smtClean="0">
                <a:solidFill>
                  <a:schemeClr val="bg1"/>
                </a:solidFill>
              </a:rPr>
              <a:t> </a:t>
            </a:r>
            <a:r>
              <a:rPr lang="tr-TR" sz="2400" b="1" u="sng" dirty="0" smtClean="0">
                <a:solidFill>
                  <a:schemeClr val="bg1"/>
                </a:solidFill>
                <a:hlinkClick r:id="rId5" tooltip="ilacı haberleri"/>
              </a:rPr>
              <a:t>İLACI</a:t>
            </a:r>
            <a:r>
              <a:rPr lang="tr-TR" sz="2400" b="1" dirty="0" smtClean="0">
                <a:solidFill>
                  <a:schemeClr val="bg1"/>
                </a:solidFill>
              </a:rPr>
              <a:t> VERDİ!</a:t>
            </a:r>
            <a:endParaRPr lang="tr-TR" sz="2400" dirty="0" smtClean="0">
              <a:solidFill>
                <a:schemeClr val="bg1"/>
              </a:solidFill>
            </a:endParaRPr>
          </a:p>
          <a:p>
            <a:endParaRPr lang="tr-TR" dirty="0">
              <a:solidFill>
                <a:schemeClr val="bg1"/>
              </a:solidFill>
            </a:endParaRPr>
          </a:p>
          <a:p>
            <a:r>
              <a:rPr lang="tr-TR" dirty="0" err="1">
                <a:solidFill>
                  <a:schemeClr val="bg1"/>
                </a:solidFill>
              </a:rPr>
              <a:t>haberturk</a:t>
            </a:r>
            <a:r>
              <a:rPr lang="tr-TR" dirty="0">
                <a:solidFill>
                  <a:schemeClr val="bg1"/>
                </a:solidFill>
              </a:rPr>
              <a:t> 2013-01-05, 11:04:02 </a:t>
            </a:r>
          </a:p>
          <a:p>
            <a:r>
              <a:rPr lang="tr-TR" dirty="0">
                <a:solidFill>
                  <a:schemeClr val="bg1"/>
                </a:solidFill>
              </a:rPr>
              <a:t> </a:t>
            </a:r>
          </a:p>
          <a:p>
            <a:r>
              <a:rPr lang="tr-TR" dirty="0">
                <a:solidFill>
                  <a:schemeClr val="bg1"/>
                </a:solidFill>
              </a:rPr>
              <a:t/>
            </a:r>
            <a:br>
              <a:rPr lang="tr-TR" dirty="0">
                <a:solidFill>
                  <a:schemeClr val="bg1"/>
                </a:solidFill>
              </a:rPr>
            </a:br>
            <a:r>
              <a:rPr lang="tr-TR" dirty="0">
                <a:solidFill>
                  <a:schemeClr val="bg1"/>
                </a:solidFill>
              </a:rPr>
              <a:t>ABD </a:t>
            </a:r>
            <a:r>
              <a:rPr lang="tr-TR" dirty="0" err="1">
                <a:solidFill>
                  <a:schemeClr val="bg1"/>
                </a:solidFill>
              </a:rPr>
              <a:t>nin</a:t>
            </a:r>
            <a:r>
              <a:rPr lang="tr-TR" dirty="0">
                <a:solidFill>
                  <a:schemeClr val="bg1"/>
                </a:solidFill>
              </a:rPr>
              <a:t> </a:t>
            </a:r>
            <a:r>
              <a:rPr lang="tr-TR" b="1" u="sng" dirty="0">
                <a:solidFill>
                  <a:schemeClr val="bg1"/>
                </a:solidFill>
                <a:hlinkClick r:id="rId6" tooltip="Kaliforniya haberleri"/>
              </a:rPr>
              <a:t>Kaliforniya</a:t>
            </a:r>
            <a:r>
              <a:rPr lang="tr-TR" dirty="0">
                <a:solidFill>
                  <a:schemeClr val="bg1"/>
                </a:solidFill>
              </a:rPr>
              <a:t> eyaletinde , 16 yaşında bir </a:t>
            </a:r>
            <a:r>
              <a:rPr lang="tr-TR" b="1" u="sng" dirty="0">
                <a:solidFill>
                  <a:schemeClr val="bg1"/>
                </a:solidFill>
                <a:hlinkClick r:id="rId7" tooltip="genç kız haberleri"/>
              </a:rPr>
              <a:t>genç kız</a:t>
            </a:r>
            <a:r>
              <a:rPr lang="tr-TR" dirty="0">
                <a:solidFill>
                  <a:schemeClr val="bg1"/>
                </a:solidFill>
              </a:rPr>
              <a:t> akşam 10 dan sonra internete girmesine izin vermeyen anne ve babasının içeceklerine </a:t>
            </a:r>
            <a:r>
              <a:rPr lang="tr-TR" b="1" u="sng" dirty="0">
                <a:solidFill>
                  <a:schemeClr val="bg1"/>
                </a:solidFill>
                <a:hlinkClick r:id="rId4" tooltip="uyku haberleri"/>
              </a:rPr>
              <a:t>uyku</a:t>
            </a:r>
            <a:r>
              <a:rPr lang="tr-TR" dirty="0">
                <a:solidFill>
                  <a:schemeClr val="bg1"/>
                </a:solidFill>
              </a:rPr>
              <a:t> </a:t>
            </a:r>
            <a:r>
              <a:rPr lang="tr-TR" b="1" u="sng" dirty="0">
                <a:solidFill>
                  <a:schemeClr val="bg1"/>
                </a:solidFill>
                <a:hlinkClick r:id="rId5" tooltip="ilacı haberleri"/>
              </a:rPr>
              <a:t>ilacı</a:t>
            </a:r>
            <a:r>
              <a:rPr lang="tr-TR" dirty="0">
                <a:solidFill>
                  <a:schemeClr val="bg1"/>
                </a:solidFill>
              </a:rPr>
              <a:t> attı</a:t>
            </a:r>
            <a:r>
              <a:rPr lang="tr-TR" dirty="0" smtClean="0">
                <a:solidFill>
                  <a:schemeClr val="bg1"/>
                </a:solidFill>
              </a:rPr>
              <a:t>.</a:t>
            </a:r>
          </a:p>
          <a:p>
            <a:endParaRPr lang="tr-TR" dirty="0">
              <a:solidFill>
                <a:schemeClr val="bg1"/>
              </a:solidFill>
            </a:endParaRPr>
          </a:p>
          <a:p>
            <a:r>
              <a:rPr lang="tr-TR" dirty="0" err="1">
                <a:solidFill>
                  <a:schemeClr val="bg1"/>
                </a:solidFill>
              </a:rPr>
              <a:t>Rocklin</a:t>
            </a:r>
            <a:r>
              <a:rPr lang="tr-TR" dirty="0">
                <a:solidFill>
                  <a:schemeClr val="bg1"/>
                </a:solidFill>
              </a:rPr>
              <a:t> isimli küçük bir kasabada yaşayan aile geçen hafta evde kendi hazırladıkları </a:t>
            </a:r>
            <a:r>
              <a:rPr lang="tr-TR" dirty="0" err="1">
                <a:solidFill>
                  <a:schemeClr val="bg1"/>
                </a:solidFill>
              </a:rPr>
              <a:t>milkshakelerin</a:t>
            </a:r>
            <a:r>
              <a:rPr lang="tr-TR" dirty="0">
                <a:solidFill>
                  <a:schemeClr val="bg1"/>
                </a:solidFill>
              </a:rPr>
              <a:t> tadında bir gariplik </a:t>
            </a:r>
            <a:r>
              <a:rPr lang="tr-TR" dirty="0" err="1">
                <a:solidFill>
                  <a:schemeClr val="bg1"/>
                </a:solidFill>
              </a:rPr>
              <a:t>farkedince</a:t>
            </a:r>
            <a:r>
              <a:rPr lang="tr-TR" dirty="0">
                <a:solidFill>
                  <a:schemeClr val="bg1"/>
                </a:solidFill>
              </a:rPr>
              <a:t> içmeyi yarıda bıraktılar. Buna rağmen 1 saat içinde uyuya kaldılar. Daha sonra sabah uyandıklarında bir türlü kendilerine gelemeyen anne-baba evlerinin yakınındaki bir mağazadan 5 dolara uyuşturucu testi cihazı satın aldı ve içeceklerine ilaç katıldığını </a:t>
            </a:r>
            <a:r>
              <a:rPr lang="tr-TR" dirty="0" err="1">
                <a:solidFill>
                  <a:schemeClr val="bg1"/>
                </a:solidFill>
              </a:rPr>
              <a:t>farketti</a:t>
            </a:r>
            <a:r>
              <a:rPr lang="tr-TR" dirty="0" smtClean="0">
                <a:solidFill>
                  <a:schemeClr val="bg1"/>
                </a:solidFill>
              </a:rPr>
              <a:t>.</a:t>
            </a:r>
            <a:endParaRPr lang="tr-TR" dirty="0">
              <a:solidFill>
                <a:schemeClr val="bg1"/>
              </a:solidFill>
            </a:endParaRPr>
          </a:p>
        </p:txBody>
      </p:sp>
    </p:spTree>
    <p:extLst>
      <p:ext uri="{BB962C8B-B14F-4D97-AF65-F5344CB8AC3E}">
        <p14:creationId xmlns:p14="http://schemas.microsoft.com/office/powerpoint/2010/main" val="16195571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a:t>
            </a:r>
            <a:r>
              <a:rPr lang="tr-TR" sz="2800" b="1" dirty="0" err="1">
                <a:solidFill>
                  <a:schemeClr val="bg1"/>
                </a:solidFill>
                <a:latin typeface="Calibri" panose="020F0502020204030204" pitchFamily="34" charset="0"/>
              </a:rPr>
              <a:t>Young’ın</a:t>
            </a:r>
            <a:r>
              <a:rPr lang="tr-TR" sz="2800" b="1" dirty="0">
                <a:solidFill>
                  <a:schemeClr val="bg1"/>
                </a:solidFill>
                <a:latin typeface="Calibri" panose="020F0502020204030204" pitchFamily="34" charset="0"/>
              </a:rPr>
              <a:t> Modeline göre)</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616648"/>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İnternet kullanım saatlerini düzenleme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Dış durdurucular kullanma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İnternet kullanımıyla ilgili hedefler belirleme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Çok kullanılan belli işlevlerden uzak durma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Hatırlatıcı kartlar kullanma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Kişisel defter oluşturma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Destek gruplarına kayma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Aile terapisi uygulama</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2457881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a:t>
            </a:r>
            <a:r>
              <a:rPr lang="tr-TR" sz="2800" b="1" dirty="0" err="1">
                <a:solidFill>
                  <a:schemeClr val="bg1"/>
                </a:solidFill>
                <a:latin typeface="Calibri" panose="020F0502020204030204" pitchFamily="34" charset="0"/>
              </a:rPr>
              <a:t>Davis’in</a:t>
            </a:r>
            <a:r>
              <a:rPr lang="tr-TR" sz="2800" b="1" dirty="0">
                <a:solidFill>
                  <a:schemeClr val="bg1"/>
                </a:solidFill>
                <a:latin typeface="Calibri" panose="020F0502020204030204" pitchFamily="34" charset="0"/>
              </a:rPr>
              <a:t> Modeline göre)</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308872"/>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Bilgisayarın yerini değiştirme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Kullanıcının başka kişilerle ortak ortamlarda internete bağlanmasını sağlama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İnternete bağlanma zamanlarını değiştirme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İnternet defteri oluşturma</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Kişisel kullanıma son verme</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Kişinin arkadaşlarından ve yakınlarından internet ile ilgili problemleri olduğunu saklamamasını sağlama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80089164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a:t>
            </a:r>
            <a:r>
              <a:rPr lang="tr-TR" sz="2800" b="1" dirty="0" err="1">
                <a:solidFill>
                  <a:schemeClr val="bg1"/>
                </a:solidFill>
                <a:latin typeface="Calibri" panose="020F0502020204030204" pitchFamily="34" charset="0"/>
              </a:rPr>
              <a:t>Davis’in</a:t>
            </a:r>
            <a:r>
              <a:rPr lang="tr-TR" sz="2800" b="1" dirty="0">
                <a:solidFill>
                  <a:schemeClr val="bg1"/>
                </a:solidFill>
                <a:latin typeface="Calibri" panose="020F0502020204030204" pitchFamily="34" charset="0"/>
              </a:rPr>
              <a:t> Modeline göre)</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831818"/>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Kişinin spor aktivitelerine katılmasını sağlama </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 kullanımına ara/tatil verme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Otomatik düşünceleri ele alma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Gevşeme egzersizleri uygulama</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İnternete bağlanma sırasında hissedilenleri not etme</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Yeni sosyal beceriler kazandırma</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54341948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829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a:t>
            </a:r>
            <a:r>
              <a:rPr lang="tr-TR" sz="2800" b="1" dirty="0" err="1">
                <a:solidFill>
                  <a:schemeClr val="bg1"/>
                </a:solidFill>
                <a:latin typeface="Calibri" panose="020F0502020204030204" pitchFamily="34" charset="0"/>
              </a:rPr>
              <a:t>Farmakoterapi</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677656"/>
          </a:xfrm>
          <a:prstGeom prst="rect">
            <a:avLst/>
          </a:prstGeom>
          <a:noFill/>
        </p:spPr>
        <p:txBody>
          <a:bodyPr wrap="square" rtlCol="0">
            <a:spAutoFit/>
          </a:bodyPr>
          <a:lstStyle/>
          <a:p>
            <a:pPr marL="0" lvl="1">
              <a:spcBef>
                <a:spcPts val="900"/>
              </a:spcBef>
              <a:spcAft>
                <a:spcPts val="900"/>
              </a:spcAft>
            </a:pPr>
            <a:r>
              <a:rPr lang="tr-TR" sz="2800" b="1" dirty="0">
                <a:solidFill>
                  <a:schemeClr val="bg1"/>
                </a:solidFill>
                <a:latin typeface="+mn-lt"/>
              </a:rPr>
              <a:t>Eğer internet bağımlılığının nedeni başka bir psikiyatrik bozukluk ise önce ona yönelik bir tedavi geliştirilmelidir. Bağımlılığın altında yatan başka bir neden yok ise internet bağımlılığı dürtü kontrol bozukluğuna ve </a:t>
            </a:r>
            <a:r>
              <a:rPr lang="tr-TR" sz="2800" b="1" dirty="0" err="1">
                <a:solidFill>
                  <a:schemeClr val="bg1"/>
                </a:solidFill>
                <a:latin typeface="+mn-lt"/>
              </a:rPr>
              <a:t>bipolar</a:t>
            </a:r>
            <a:r>
              <a:rPr lang="tr-TR" sz="2800" b="1" dirty="0">
                <a:solidFill>
                  <a:schemeClr val="bg1"/>
                </a:solidFill>
                <a:latin typeface="+mn-lt"/>
              </a:rPr>
              <a:t> </a:t>
            </a:r>
            <a:r>
              <a:rPr lang="tr-TR" sz="2800" b="1" dirty="0" err="1">
                <a:solidFill>
                  <a:schemeClr val="bg1"/>
                </a:solidFill>
                <a:latin typeface="+mn-lt"/>
              </a:rPr>
              <a:t>duygudurum</a:t>
            </a:r>
            <a:r>
              <a:rPr lang="tr-TR" sz="2800" b="1" dirty="0">
                <a:solidFill>
                  <a:schemeClr val="bg1"/>
                </a:solidFill>
                <a:latin typeface="+mn-lt"/>
              </a:rPr>
              <a:t> bozukluğuna yakın olduğu için duygu durum dengeleyiciler kullanılabilir.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86226073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829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Bağımlılığında </a:t>
            </a:r>
            <a:r>
              <a:rPr lang="tr-TR" sz="2800" b="1" dirty="0" err="1">
                <a:solidFill>
                  <a:schemeClr val="bg1"/>
                </a:solidFill>
                <a:latin typeface="Calibri" panose="020F0502020204030204" pitchFamily="34" charset="0"/>
              </a:rPr>
              <a:t>Farmakoterapi</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2477601"/>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Özgeçmişte </a:t>
            </a:r>
            <a:r>
              <a:rPr lang="tr-TR" sz="2800" b="1" dirty="0" err="1">
                <a:solidFill>
                  <a:schemeClr val="bg1"/>
                </a:solidFill>
                <a:latin typeface="+mn-lt"/>
              </a:rPr>
              <a:t>hipomani</a:t>
            </a:r>
            <a:r>
              <a:rPr lang="tr-TR" sz="2800" b="1" dirty="0">
                <a:solidFill>
                  <a:schemeClr val="bg1"/>
                </a:solidFill>
                <a:latin typeface="+mn-lt"/>
              </a:rPr>
              <a:t> ve mani öyküsü aranmalıdır. Eğer </a:t>
            </a:r>
            <a:r>
              <a:rPr lang="tr-TR" sz="2800" b="1" dirty="0" err="1">
                <a:solidFill>
                  <a:schemeClr val="bg1"/>
                </a:solidFill>
                <a:latin typeface="+mn-lt"/>
              </a:rPr>
              <a:t>hipomani</a:t>
            </a:r>
            <a:r>
              <a:rPr lang="tr-TR" sz="2800" b="1" dirty="0">
                <a:solidFill>
                  <a:schemeClr val="bg1"/>
                </a:solidFill>
                <a:latin typeface="+mn-lt"/>
              </a:rPr>
              <a:t> ve mani öyküsü yok ve depresif belirtiler belirgin ise </a:t>
            </a:r>
            <a:r>
              <a:rPr lang="tr-TR" sz="2800" b="1" dirty="0" err="1">
                <a:solidFill>
                  <a:schemeClr val="bg1"/>
                </a:solidFill>
                <a:latin typeface="+mn-lt"/>
              </a:rPr>
              <a:t>antidepresan</a:t>
            </a:r>
            <a:r>
              <a:rPr lang="tr-TR" sz="2800" b="1" dirty="0">
                <a:solidFill>
                  <a:schemeClr val="bg1"/>
                </a:solidFill>
                <a:latin typeface="+mn-lt"/>
              </a:rPr>
              <a:t> başlanabilir.</a:t>
            </a:r>
          </a:p>
          <a:p>
            <a:pPr marL="280988" lvl="1" indent="-280988">
              <a:spcBef>
                <a:spcPts val="900"/>
              </a:spcBef>
              <a:spcAft>
                <a:spcPts val="900"/>
              </a:spcAft>
              <a:buFont typeface="Wingdings" panose="05000000000000000000" pitchFamily="2" charset="2"/>
              <a:buChar char="§"/>
            </a:pPr>
            <a:r>
              <a:rPr lang="tr-TR" sz="2800" b="1" dirty="0">
                <a:solidFill>
                  <a:schemeClr val="bg1"/>
                </a:solidFill>
                <a:latin typeface="+mn-lt"/>
              </a:rPr>
              <a:t>Diğer farmakolojik müdahale ise </a:t>
            </a:r>
            <a:r>
              <a:rPr lang="tr-TR" sz="2800" b="1" dirty="0" err="1">
                <a:solidFill>
                  <a:schemeClr val="bg1"/>
                </a:solidFill>
                <a:latin typeface="+mn-lt"/>
              </a:rPr>
              <a:t>Naltrekson</a:t>
            </a:r>
            <a:r>
              <a:rPr lang="tr-TR" sz="2800" b="1" dirty="0">
                <a:solidFill>
                  <a:schemeClr val="bg1"/>
                </a:solidFill>
                <a:latin typeface="+mn-lt"/>
              </a:rPr>
              <a:t> (</a:t>
            </a:r>
            <a:r>
              <a:rPr lang="tr-TR" sz="2800" b="1" dirty="0" err="1">
                <a:solidFill>
                  <a:schemeClr val="bg1"/>
                </a:solidFill>
                <a:latin typeface="+mn-lt"/>
              </a:rPr>
              <a:t>Ethylex</a:t>
            </a:r>
            <a:r>
              <a:rPr lang="tr-TR" sz="2800" b="1" dirty="0">
                <a:solidFill>
                  <a:schemeClr val="bg1"/>
                </a:solidFill>
                <a:latin typeface="+mn-lt"/>
              </a:rPr>
              <a:t>) kullanımıdır.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57263766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(Yaşam Stili Eğitim Programı)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139321"/>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err="1">
                <a:solidFill>
                  <a:schemeClr val="bg1"/>
                </a:solidFill>
                <a:latin typeface="+mn-lt"/>
              </a:rPr>
              <a:t>Rooij</a:t>
            </a:r>
            <a:r>
              <a:rPr lang="tr-TR" sz="2800" b="1" dirty="0">
                <a:solidFill>
                  <a:schemeClr val="bg1"/>
                </a:solidFill>
                <a:latin typeface="+mn-lt"/>
              </a:rPr>
              <a:t>, </a:t>
            </a:r>
            <a:r>
              <a:rPr lang="tr-TR" sz="2800" b="1" dirty="0" err="1">
                <a:solidFill>
                  <a:schemeClr val="bg1"/>
                </a:solidFill>
                <a:latin typeface="+mn-lt"/>
              </a:rPr>
              <a:t>Zinn</a:t>
            </a:r>
            <a:r>
              <a:rPr lang="tr-TR" sz="2800" b="1" dirty="0">
                <a:solidFill>
                  <a:schemeClr val="bg1"/>
                </a:solidFill>
                <a:latin typeface="+mn-lt"/>
              </a:rPr>
              <a:t>, </a:t>
            </a:r>
            <a:r>
              <a:rPr lang="tr-TR" sz="2800" b="1" dirty="0" err="1">
                <a:solidFill>
                  <a:schemeClr val="bg1"/>
                </a:solidFill>
                <a:latin typeface="+mn-lt"/>
              </a:rPr>
              <a:t>Schoenmakers</a:t>
            </a:r>
            <a:r>
              <a:rPr lang="tr-TR" sz="2800" b="1" dirty="0">
                <a:solidFill>
                  <a:schemeClr val="bg1"/>
                </a:solidFill>
                <a:latin typeface="+mn-lt"/>
              </a:rPr>
              <a:t> ve </a:t>
            </a:r>
            <a:r>
              <a:rPr lang="tr-TR" sz="2800" b="1" dirty="0" err="1">
                <a:solidFill>
                  <a:schemeClr val="bg1"/>
                </a:solidFill>
                <a:latin typeface="+mn-lt"/>
              </a:rPr>
              <a:t>Mheen</a:t>
            </a:r>
            <a:r>
              <a:rPr lang="tr-TR" sz="2800" b="1" dirty="0">
                <a:solidFill>
                  <a:schemeClr val="bg1"/>
                </a:solidFill>
                <a:latin typeface="+mn-lt"/>
              </a:rPr>
              <a:t> tarafından 2012’de geliştirilmiştir.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Bilişsel davranışçı terapi ve </a:t>
            </a:r>
            <a:r>
              <a:rPr lang="tr-TR" sz="2800" b="1" dirty="0" err="1">
                <a:solidFill>
                  <a:schemeClr val="bg1"/>
                </a:solidFill>
                <a:latin typeface="+mn-lt"/>
              </a:rPr>
              <a:t>motivasyonel</a:t>
            </a:r>
            <a:r>
              <a:rPr lang="tr-TR" sz="2800" b="1" dirty="0">
                <a:solidFill>
                  <a:schemeClr val="bg1"/>
                </a:solidFill>
                <a:latin typeface="+mn-lt"/>
              </a:rPr>
              <a:t> görüşme yaklaşımları temel alınarak oluşturulmuştur.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10 oturumdan oluşur.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Her bir oturum 45 dakika sürer.</a:t>
            </a:r>
          </a:p>
        </p:txBody>
      </p:sp>
      <p:grpSp>
        <p:nvGrpSpPr>
          <p:cNvPr id="9" name="Group 8"/>
          <p:cNvGrpSpPr/>
          <p:nvPr/>
        </p:nvGrpSpPr>
        <p:grpSpPr>
          <a:xfrm>
            <a:off x="177021" y="6181394"/>
            <a:ext cx="8842103" cy="559974"/>
            <a:chOff x="177021" y="6181394"/>
            <a:chExt cx="8842103" cy="55997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99714361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(Yaşam Stili Eğitim Programı)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970318"/>
          </a:xfrm>
          <a:prstGeom prst="rect">
            <a:avLst/>
          </a:prstGeom>
          <a:noFill/>
        </p:spPr>
        <p:txBody>
          <a:bodyPr wrap="square" rtlCol="0">
            <a:spAutoFit/>
          </a:bodyPr>
          <a:lstStyle/>
          <a:p>
            <a:pPr marL="0" lvl="1" algn="r">
              <a:spcBef>
                <a:spcPts val="0"/>
              </a:spcBef>
              <a:spcAft>
                <a:spcPts val="0"/>
              </a:spcAft>
            </a:pPr>
            <a:r>
              <a:rPr lang="tr-TR" sz="2800" b="1" dirty="0" smtClean="0">
                <a:solidFill>
                  <a:schemeClr val="bg1"/>
                </a:solidFill>
                <a:latin typeface="+mn-lt"/>
              </a:rPr>
              <a:t>Oturumlar</a:t>
            </a:r>
            <a:endParaRPr lang="tr-TR" sz="2800" b="1" i="1" dirty="0" smtClean="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smtClean="0">
                <a:solidFill>
                  <a:schemeClr val="bg1"/>
                </a:solidFill>
                <a:latin typeface="+mn-lt"/>
              </a:rPr>
              <a:t>Birinci Oturum</a:t>
            </a:r>
          </a:p>
          <a:p>
            <a:pPr marL="0" lvl="1">
              <a:spcBef>
                <a:spcPts val="0"/>
              </a:spcBef>
              <a:spcAft>
                <a:spcPts val="0"/>
              </a:spcAft>
            </a:pPr>
            <a:r>
              <a:rPr lang="tr-TR" sz="2800" b="1" dirty="0" smtClean="0">
                <a:solidFill>
                  <a:schemeClr val="bg1"/>
                </a:solidFill>
                <a:latin typeface="+mn-lt"/>
              </a:rPr>
              <a:t>Grup </a:t>
            </a:r>
            <a:r>
              <a:rPr lang="tr-TR" sz="2800" b="1" dirty="0">
                <a:solidFill>
                  <a:schemeClr val="bg1"/>
                </a:solidFill>
                <a:latin typeface="+mn-lt"/>
              </a:rPr>
              <a:t>üyeleri ile tanışma, ikinci oturum için ödevin verilmesi, problemli davranışın avantajları ve dezavantajlarının yazılacağı bir günlük tutulması.</a:t>
            </a:r>
          </a:p>
          <a:p>
            <a:pPr marL="0" lvl="1">
              <a:spcBef>
                <a:spcPts val="0"/>
              </a:spcBef>
              <a:spcAft>
                <a:spcPts val="0"/>
              </a:spcAft>
            </a:pPr>
            <a:endParaRPr lang="tr-TR" sz="2800" b="1" i="1" dirty="0" smtClean="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smtClean="0">
                <a:solidFill>
                  <a:schemeClr val="bg1"/>
                </a:solidFill>
                <a:latin typeface="+mn-lt"/>
              </a:rPr>
              <a:t>İkinci Oturum</a:t>
            </a:r>
          </a:p>
          <a:p>
            <a:pPr marL="0" lvl="1">
              <a:spcBef>
                <a:spcPts val="0"/>
              </a:spcBef>
              <a:spcAft>
                <a:spcPts val="0"/>
              </a:spcAft>
            </a:pPr>
            <a:r>
              <a:rPr lang="tr-TR" sz="2800" b="1" dirty="0" smtClean="0">
                <a:solidFill>
                  <a:schemeClr val="bg1"/>
                </a:solidFill>
                <a:latin typeface="+mn-lt"/>
              </a:rPr>
              <a:t>Ödeve </a:t>
            </a:r>
            <a:r>
              <a:rPr lang="tr-TR" sz="2800" b="1" dirty="0">
                <a:solidFill>
                  <a:schemeClr val="bg1"/>
                </a:solidFill>
                <a:latin typeface="+mn-lt"/>
              </a:rPr>
              <a:t>dayalı olarak terapi amaçlarının belirlenmesi, danışanın bir sonraki oturuma katılımının desteklenmesi.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54783792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(Yaşam Stili Eğitim Programı)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01205"/>
          </a:xfrm>
          <a:prstGeom prst="rect">
            <a:avLst/>
          </a:prstGeom>
          <a:noFill/>
        </p:spPr>
        <p:txBody>
          <a:bodyPr wrap="square" rtlCol="0">
            <a:spAutoFit/>
          </a:bodyPr>
          <a:lstStyle/>
          <a:p>
            <a:pPr marL="0" lvl="1" algn="r">
              <a:spcBef>
                <a:spcPts val="0"/>
              </a:spcBef>
              <a:spcAft>
                <a:spcPts val="0"/>
              </a:spcAft>
            </a:pPr>
            <a:r>
              <a:rPr lang="tr-TR" sz="2800" b="1" dirty="0">
                <a:solidFill>
                  <a:schemeClr val="bg1"/>
                </a:solidFill>
                <a:latin typeface="+mn-lt"/>
              </a:rPr>
              <a:t>Oturumlar</a:t>
            </a:r>
          </a:p>
          <a:p>
            <a:pPr marL="280988" lvl="1" indent="-280988">
              <a:spcBef>
                <a:spcPts val="0"/>
              </a:spcBef>
              <a:spcAft>
                <a:spcPts val="0"/>
              </a:spcAft>
              <a:buFont typeface="Wingdings" panose="05000000000000000000" pitchFamily="2" charset="2"/>
              <a:buChar char="§"/>
            </a:pPr>
            <a:r>
              <a:rPr lang="tr-TR" sz="2800" b="1" i="1" dirty="0" smtClean="0">
                <a:solidFill>
                  <a:schemeClr val="bg1"/>
                </a:solidFill>
                <a:latin typeface="+mn-lt"/>
              </a:rPr>
              <a:t>Üçüncü Oturum</a:t>
            </a:r>
          </a:p>
          <a:p>
            <a:pPr marL="0" lvl="1">
              <a:spcBef>
                <a:spcPts val="0"/>
              </a:spcBef>
              <a:spcAft>
                <a:spcPts val="0"/>
              </a:spcAft>
            </a:pPr>
            <a:r>
              <a:rPr lang="tr-TR" sz="2800" b="1" dirty="0" smtClean="0">
                <a:solidFill>
                  <a:schemeClr val="bg1"/>
                </a:solidFill>
                <a:latin typeface="+mn-lt"/>
              </a:rPr>
              <a:t>Davranışın </a:t>
            </a:r>
            <a:r>
              <a:rPr lang="tr-TR" sz="2800" b="1" dirty="0">
                <a:solidFill>
                  <a:schemeClr val="bg1"/>
                </a:solidFill>
                <a:latin typeface="+mn-lt"/>
              </a:rPr>
              <a:t>fonksiyonel analizi, fonksiyonel analizin tamamlanması ve günlük tutulmasına devam edilecek ödevin verilmesi</a:t>
            </a:r>
            <a:r>
              <a:rPr lang="tr-TR" sz="2800" b="1" dirty="0" smtClean="0">
                <a:solidFill>
                  <a:schemeClr val="bg1"/>
                </a:solidFill>
                <a:latin typeface="+mn-lt"/>
              </a:rPr>
              <a:t>.</a:t>
            </a:r>
          </a:p>
          <a:p>
            <a:pPr marL="0" lvl="1">
              <a:spcBef>
                <a:spcPts val="0"/>
              </a:spcBef>
              <a:spcAft>
                <a:spcPts val="0"/>
              </a:spcAft>
            </a:pPr>
            <a:endParaRPr lang="tr-TR" sz="2800" b="1" dirty="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a:solidFill>
                  <a:schemeClr val="bg1"/>
                </a:solidFill>
                <a:latin typeface="+mn-lt"/>
              </a:rPr>
              <a:t>Dördüncü </a:t>
            </a:r>
            <a:r>
              <a:rPr lang="tr-TR" sz="2800" b="1" i="1" dirty="0" smtClean="0">
                <a:solidFill>
                  <a:schemeClr val="bg1"/>
                </a:solidFill>
                <a:latin typeface="+mn-lt"/>
              </a:rPr>
              <a:t>Oturum</a:t>
            </a:r>
          </a:p>
          <a:p>
            <a:pPr marL="0" lvl="1">
              <a:spcBef>
                <a:spcPts val="0"/>
              </a:spcBef>
              <a:spcAft>
                <a:spcPts val="0"/>
              </a:spcAft>
            </a:pPr>
            <a:r>
              <a:rPr lang="tr-TR" sz="2800" b="1" dirty="0" smtClean="0">
                <a:solidFill>
                  <a:schemeClr val="bg1"/>
                </a:solidFill>
                <a:latin typeface="+mn-lt"/>
              </a:rPr>
              <a:t>Problemli </a:t>
            </a:r>
            <a:r>
              <a:rPr lang="tr-TR" sz="2800" b="1" dirty="0">
                <a:solidFill>
                  <a:schemeClr val="bg1"/>
                </a:solidFill>
                <a:latin typeface="+mn-lt"/>
              </a:rPr>
              <a:t>davranışla başa çıkmak için bilişsel davranışçı tekniklerin eğitimi ve tartışılması, bu tekniklerin uygulandığı yaşantıların takibini içeren ev ödevi.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96396098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(Yaşam Stili Eğitim Programı)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970318"/>
          </a:xfrm>
          <a:prstGeom prst="rect">
            <a:avLst/>
          </a:prstGeom>
          <a:noFill/>
        </p:spPr>
        <p:txBody>
          <a:bodyPr wrap="square" rtlCol="0">
            <a:spAutoFit/>
          </a:bodyPr>
          <a:lstStyle/>
          <a:p>
            <a:pPr marL="0" lvl="1" algn="r">
              <a:spcBef>
                <a:spcPts val="0"/>
              </a:spcBef>
              <a:spcAft>
                <a:spcPts val="0"/>
              </a:spcAft>
            </a:pPr>
            <a:r>
              <a:rPr lang="tr-TR" sz="2800" b="1" dirty="0">
                <a:solidFill>
                  <a:schemeClr val="bg1"/>
                </a:solidFill>
                <a:latin typeface="+mn-lt"/>
              </a:rPr>
              <a:t>Oturumlar</a:t>
            </a:r>
          </a:p>
          <a:p>
            <a:pPr marL="280988" lvl="1" indent="-280988">
              <a:spcBef>
                <a:spcPts val="0"/>
              </a:spcBef>
              <a:spcAft>
                <a:spcPts val="0"/>
              </a:spcAft>
              <a:buFont typeface="Wingdings" panose="05000000000000000000" pitchFamily="2" charset="2"/>
              <a:buChar char="§"/>
            </a:pPr>
            <a:endParaRPr lang="tr-TR" sz="2800" b="1" dirty="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a:solidFill>
                  <a:schemeClr val="bg1"/>
                </a:solidFill>
                <a:latin typeface="+mn-lt"/>
              </a:rPr>
              <a:t>Beşinci </a:t>
            </a:r>
            <a:r>
              <a:rPr lang="tr-TR" sz="2800" b="1" i="1" dirty="0" smtClean="0">
                <a:solidFill>
                  <a:schemeClr val="bg1"/>
                </a:solidFill>
                <a:latin typeface="+mn-lt"/>
              </a:rPr>
              <a:t>Oturum</a:t>
            </a:r>
          </a:p>
          <a:p>
            <a:pPr marL="0" lvl="1">
              <a:spcBef>
                <a:spcPts val="0"/>
              </a:spcBef>
              <a:spcAft>
                <a:spcPts val="0"/>
              </a:spcAft>
            </a:pPr>
            <a:r>
              <a:rPr lang="tr-TR" sz="2800" b="1" dirty="0" smtClean="0">
                <a:solidFill>
                  <a:schemeClr val="bg1"/>
                </a:solidFill>
                <a:latin typeface="+mn-lt"/>
              </a:rPr>
              <a:t>Reddetme </a:t>
            </a:r>
            <a:r>
              <a:rPr lang="tr-TR" sz="2800" b="1" dirty="0">
                <a:solidFill>
                  <a:schemeClr val="bg1"/>
                </a:solidFill>
                <a:latin typeface="+mn-lt"/>
              </a:rPr>
              <a:t>becerilerini rol oynama ve tartışma, bu becerilerin uygulanmasını içeren ev ödevi.</a:t>
            </a:r>
          </a:p>
          <a:p>
            <a:pPr marL="0" lvl="1">
              <a:spcBef>
                <a:spcPts val="0"/>
              </a:spcBef>
              <a:spcAft>
                <a:spcPts val="0"/>
              </a:spcAft>
            </a:pPr>
            <a:endParaRPr lang="tr-TR" sz="2800" b="1" dirty="0" smtClean="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smtClean="0">
                <a:solidFill>
                  <a:schemeClr val="bg1"/>
                </a:solidFill>
                <a:latin typeface="+mn-lt"/>
              </a:rPr>
              <a:t>Altıncı Oturum</a:t>
            </a:r>
          </a:p>
          <a:p>
            <a:pPr marL="0" lvl="1">
              <a:spcBef>
                <a:spcPts val="0"/>
              </a:spcBef>
              <a:spcAft>
                <a:spcPts val="0"/>
              </a:spcAft>
            </a:pPr>
            <a:r>
              <a:rPr lang="tr-TR" sz="2800" b="1" dirty="0" smtClean="0">
                <a:solidFill>
                  <a:schemeClr val="bg1"/>
                </a:solidFill>
                <a:latin typeface="+mn-lt"/>
              </a:rPr>
              <a:t>Acil </a:t>
            </a:r>
            <a:r>
              <a:rPr lang="tr-TR" sz="2800" b="1" dirty="0">
                <a:solidFill>
                  <a:schemeClr val="bg1"/>
                </a:solidFill>
                <a:latin typeface="+mn-lt"/>
              </a:rPr>
              <a:t>eylem planı hazırlama ve kötüye gitmeyle baş etme, acil eylem planını tamamlamayı içeren ev ödevi.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15341648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(Yaşam Stili Eğitim Programı)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01205"/>
          </a:xfrm>
          <a:prstGeom prst="rect">
            <a:avLst/>
          </a:prstGeom>
          <a:noFill/>
        </p:spPr>
        <p:txBody>
          <a:bodyPr wrap="square" rtlCol="0">
            <a:spAutoFit/>
          </a:bodyPr>
          <a:lstStyle/>
          <a:p>
            <a:pPr marL="0" lvl="1" algn="r">
              <a:spcBef>
                <a:spcPts val="0"/>
              </a:spcBef>
              <a:spcAft>
                <a:spcPts val="0"/>
              </a:spcAft>
            </a:pPr>
            <a:r>
              <a:rPr lang="tr-TR" sz="2800" b="1" dirty="0">
                <a:solidFill>
                  <a:schemeClr val="bg1"/>
                </a:solidFill>
                <a:latin typeface="+mn-lt"/>
              </a:rPr>
              <a:t>Oturumlar</a:t>
            </a:r>
          </a:p>
          <a:p>
            <a:pPr marL="280988" lvl="1" indent="-280988">
              <a:spcBef>
                <a:spcPts val="0"/>
              </a:spcBef>
              <a:spcAft>
                <a:spcPts val="0"/>
              </a:spcAft>
              <a:buFont typeface="Wingdings" panose="05000000000000000000" pitchFamily="2" charset="2"/>
              <a:buChar char="§"/>
            </a:pPr>
            <a:endParaRPr lang="tr-TR" sz="2800" b="1" dirty="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a:solidFill>
                  <a:schemeClr val="bg1"/>
                </a:solidFill>
                <a:latin typeface="+mn-lt"/>
              </a:rPr>
              <a:t>Yedinci </a:t>
            </a:r>
            <a:r>
              <a:rPr lang="tr-TR" sz="2800" b="1" i="1" dirty="0" smtClean="0">
                <a:solidFill>
                  <a:schemeClr val="bg1"/>
                </a:solidFill>
                <a:latin typeface="+mn-lt"/>
              </a:rPr>
              <a:t>Oturum</a:t>
            </a:r>
          </a:p>
          <a:p>
            <a:pPr marL="0" lvl="1">
              <a:spcBef>
                <a:spcPts val="0"/>
              </a:spcBef>
              <a:spcAft>
                <a:spcPts val="0"/>
              </a:spcAft>
            </a:pPr>
            <a:r>
              <a:rPr lang="tr-TR" sz="2800" b="1" dirty="0" smtClean="0">
                <a:solidFill>
                  <a:schemeClr val="bg1"/>
                </a:solidFill>
                <a:latin typeface="+mn-lt"/>
              </a:rPr>
              <a:t>Tedavi </a:t>
            </a:r>
            <a:r>
              <a:rPr lang="tr-TR" sz="2800" b="1" dirty="0">
                <a:solidFill>
                  <a:schemeClr val="bg1"/>
                </a:solidFill>
                <a:latin typeface="+mn-lt"/>
              </a:rPr>
              <a:t>amaçlarının değerlendirilmesi.</a:t>
            </a:r>
          </a:p>
          <a:p>
            <a:pPr marL="0" lvl="1">
              <a:spcBef>
                <a:spcPts val="0"/>
              </a:spcBef>
              <a:spcAft>
                <a:spcPts val="0"/>
              </a:spcAft>
            </a:pPr>
            <a:endParaRPr lang="tr-TR" sz="2800" b="1" dirty="0" smtClean="0">
              <a:solidFill>
                <a:schemeClr val="bg1"/>
              </a:solidFill>
              <a:latin typeface="+mn-lt"/>
            </a:endParaRPr>
          </a:p>
          <a:p>
            <a:pPr marL="280988" lvl="1" indent="-280988">
              <a:spcBef>
                <a:spcPts val="0"/>
              </a:spcBef>
              <a:spcAft>
                <a:spcPts val="0"/>
              </a:spcAft>
              <a:buFont typeface="Wingdings" panose="05000000000000000000" pitchFamily="2" charset="2"/>
              <a:buChar char="§"/>
            </a:pPr>
            <a:r>
              <a:rPr lang="tr-TR" sz="2800" b="1" i="1" dirty="0" smtClean="0">
                <a:solidFill>
                  <a:schemeClr val="bg1"/>
                </a:solidFill>
                <a:latin typeface="+mn-lt"/>
              </a:rPr>
              <a:t>Sekiz</a:t>
            </a:r>
            <a:r>
              <a:rPr lang="tr-TR" sz="2800" b="1" i="1" dirty="0">
                <a:solidFill>
                  <a:schemeClr val="bg1"/>
                </a:solidFill>
                <a:latin typeface="+mn-lt"/>
              </a:rPr>
              <a:t>, Dokuz ve Onuncu </a:t>
            </a:r>
            <a:r>
              <a:rPr lang="tr-TR" sz="2800" b="1" i="1" dirty="0" smtClean="0">
                <a:solidFill>
                  <a:schemeClr val="bg1"/>
                </a:solidFill>
                <a:latin typeface="+mn-lt"/>
              </a:rPr>
              <a:t>Oturum</a:t>
            </a:r>
          </a:p>
          <a:p>
            <a:pPr marL="0" lvl="1">
              <a:spcBef>
                <a:spcPts val="0"/>
              </a:spcBef>
              <a:spcAft>
                <a:spcPts val="0"/>
              </a:spcAft>
            </a:pPr>
            <a:r>
              <a:rPr lang="tr-TR" sz="2800" b="1" dirty="0" smtClean="0">
                <a:solidFill>
                  <a:schemeClr val="bg1"/>
                </a:solidFill>
                <a:latin typeface="+mn-lt"/>
              </a:rPr>
              <a:t>Grup </a:t>
            </a:r>
            <a:r>
              <a:rPr lang="tr-TR" sz="2800" b="1" dirty="0">
                <a:solidFill>
                  <a:schemeClr val="bg1"/>
                </a:solidFill>
                <a:latin typeface="+mn-lt"/>
              </a:rPr>
              <a:t>baskısıyla başa çıkma, serbest zaman yönetimi, sosyal ağ, sosyal beceriler, gevşeme becerileri, depresif duygu durumu ve öfkeyle başa çıkma, problem çözme becerilerinin geliştirilmesi.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5124687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rc_mi" descr="Açıklama: http://abone.e-haberajansi.com/client/upload/brshh_logo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93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077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Bağımlılığına Karşı 12 </a:t>
            </a:r>
            <a:r>
              <a:rPr lang="tr-TR" sz="2800" b="1" dirty="0">
                <a:solidFill>
                  <a:schemeClr val="bg1"/>
                </a:solidFill>
                <a:latin typeface="Calibri" panose="020F0502020204030204" pitchFamily="34" charset="0"/>
              </a:rPr>
              <a:t>Basamak Yaklaşımı</a:t>
            </a:r>
            <a:endParaRPr lang="tr-TR" sz="2400" b="1" dirty="0">
              <a:solidFill>
                <a:schemeClr val="bg1"/>
              </a:solidFill>
              <a:latin typeface="Calibri" panose="020F0502020204030204" pitchFamily="34"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196752"/>
            <a:ext cx="8787593" cy="4431983"/>
          </a:xfrm>
          <a:prstGeom prst="rect">
            <a:avLst/>
          </a:prstGeom>
          <a:noFill/>
        </p:spPr>
        <p:txBody>
          <a:bodyPr wrap="square" rtlCol="0">
            <a:spAutoFit/>
          </a:bodyPr>
          <a:lstStyle/>
          <a:p>
            <a:pPr marL="514350" lvl="1" indent="-514350">
              <a:spcBef>
                <a:spcPts val="600"/>
              </a:spcBef>
              <a:spcAft>
                <a:spcPts val="600"/>
              </a:spcAft>
              <a:buFont typeface="+mj-lt"/>
              <a:buAutoNum type="arabicPeriod"/>
            </a:pPr>
            <a:r>
              <a:rPr lang="tr-TR" sz="2800" b="1" dirty="0">
                <a:solidFill>
                  <a:schemeClr val="bg1"/>
                </a:solidFill>
                <a:latin typeface="+mn-lt"/>
              </a:rPr>
              <a:t>Alkole karşı güçsüz olduğumuzu ve yaşantımızın yönetilemez hâle geldiğini kabul ettik.</a:t>
            </a:r>
          </a:p>
          <a:p>
            <a:pPr marL="514350" lvl="1" indent="-514350">
              <a:spcBef>
                <a:spcPts val="600"/>
              </a:spcBef>
              <a:spcAft>
                <a:spcPts val="600"/>
              </a:spcAft>
              <a:buFont typeface="+mj-lt"/>
              <a:buAutoNum type="arabicPeriod"/>
            </a:pPr>
            <a:r>
              <a:rPr lang="tr-TR" sz="2800" b="1" dirty="0">
                <a:solidFill>
                  <a:schemeClr val="bg1"/>
                </a:solidFill>
                <a:latin typeface="+mn-lt"/>
              </a:rPr>
              <a:t>Sadece bizden üstün bir gücün akıl sağlığımızı geri getirebileceğine inandık.</a:t>
            </a:r>
          </a:p>
          <a:p>
            <a:pPr marL="514350" lvl="1" indent="-514350">
              <a:spcBef>
                <a:spcPts val="600"/>
              </a:spcBef>
              <a:spcAft>
                <a:spcPts val="600"/>
              </a:spcAft>
              <a:buFont typeface="+mj-lt"/>
              <a:buAutoNum type="arabicPeriod"/>
            </a:pPr>
            <a:r>
              <a:rPr lang="tr-TR" sz="2800" b="1" dirty="0">
                <a:solidFill>
                  <a:schemeClr val="bg1"/>
                </a:solidFill>
                <a:latin typeface="+mn-lt"/>
              </a:rPr>
              <a:t>İrademizi ve hayatımızı algıladığımız anlamdaki Tanrı'ya teslim etmeye karar verdik.</a:t>
            </a:r>
          </a:p>
          <a:p>
            <a:pPr marL="514350" lvl="1" indent="-514350">
              <a:spcBef>
                <a:spcPts val="600"/>
              </a:spcBef>
              <a:spcAft>
                <a:spcPts val="600"/>
              </a:spcAft>
              <a:buFont typeface="+mj-lt"/>
              <a:buAutoNum type="arabicPeriod"/>
            </a:pPr>
            <a:r>
              <a:rPr lang="tr-TR" sz="2800" b="1" dirty="0">
                <a:solidFill>
                  <a:schemeClr val="bg1"/>
                </a:solidFill>
                <a:latin typeface="+mn-lt"/>
              </a:rPr>
              <a:t>Geçmişimizin ahlaki bir dökümünü araştırıcı ve korkusuz bir bakışla yaptık. Kusurlarımızı açık bir dille Tanrı'ya, kendimize ve bir başkasına itiraf ettik.</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grpSp>
        <p:nvGrpSpPr>
          <p:cNvPr id="3"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69456656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124744"/>
            <a:ext cx="8787593" cy="4862870"/>
          </a:xfrm>
          <a:prstGeom prst="rect">
            <a:avLst/>
          </a:prstGeom>
          <a:noFill/>
        </p:spPr>
        <p:txBody>
          <a:bodyPr wrap="square" rtlCol="0">
            <a:spAutoFit/>
          </a:bodyPr>
          <a:lstStyle/>
          <a:p>
            <a:pPr marL="514350" lvl="1" indent="-514350">
              <a:spcBef>
                <a:spcPts val="600"/>
              </a:spcBef>
              <a:spcAft>
                <a:spcPts val="600"/>
              </a:spcAft>
              <a:buFont typeface="+mj-lt"/>
              <a:buAutoNum type="arabicPeriod" startAt="5"/>
            </a:pPr>
            <a:r>
              <a:rPr lang="tr-TR" sz="2800" b="1" dirty="0">
                <a:solidFill>
                  <a:schemeClr val="bg1"/>
                </a:solidFill>
                <a:latin typeface="+mn-lt"/>
              </a:rPr>
              <a:t>Tanrı'nın bu kişilik bozukluklarını düzeltmesi için tüm benliğimizle hazırlandık.</a:t>
            </a:r>
          </a:p>
          <a:p>
            <a:pPr marL="514350" lvl="1" indent="-514350">
              <a:spcBef>
                <a:spcPts val="600"/>
              </a:spcBef>
              <a:spcAft>
                <a:spcPts val="600"/>
              </a:spcAft>
              <a:buFont typeface="+mj-lt"/>
              <a:buAutoNum type="arabicPeriod" startAt="5"/>
            </a:pPr>
            <a:r>
              <a:rPr lang="tr-TR" sz="2800" b="1" dirty="0">
                <a:solidFill>
                  <a:schemeClr val="bg1"/>
                </a:solidFill>
                <a:latin typeface="+mn-lt"/>
              </a:rPr>
              <a:t>Tanrı'dan eksikliklerimizi gidermesini alçakgönüllülükle diledik.</a:t>
            </a:r>
          </a:p>
          <a:p>
            <a:pPr marL="514350" lvl="1" indent="-514350">
              <a:spcBef>
                <a:spcPts val="600"/>
              </a:spcBef>
              <a:spcAft>
                <a:spcPts val="600"/>
              </a:spcAft>
              <a:buFont typeface="+mj-lt"/>
              <a:buAutoNum type="arabicPeriod" startAt="5"/>
            </a:pPr>
            <a:r>
              <a:rPr lang="tr-TR" sz="2800" b="1" dirty="0">
                <a:solidFill>
                  <a:schemeClr val="bg1"/>
                </a:solidFill>
                <a:latin typeface="+mn-lt"/>
              </a:rPr>
              <a:t>Zarar verdiğimiz insanların listesini çıkarttık ve hatalarımızı düzeltmeye istekli hâle geldik.</a:t>
            </a:r>
          </a:p>
          <a:p>
            <a:pPr marL="514350" lvl="1" indent="-514350">
              <a:spcBef>
                <a:spcPts val="600"/>
              </a:spcBef>
              <a:spcAft>
                <a:spcPts val="600"/>
              </a:spcAft>
              <a:buFont typeface="+mj-lt"/>
              <a:buAutoNum type="arabicPeriod" startAt="5"/>
            </a:pPr>
            <a:r>
              <a:rPr lang="tr-TR" sz="2800" b="1" dirty="0">
                <a:solidFill>
                  <a:schemeClr val="bg1"/>
                </a:solidFill>
                <a:latin typeface="+mn-lt"/>
              </a:rPr>
              <a:t>Daha önce zararımız dokunan kişilerden, onları veya başkalarını rahatsız etmeyeceğimizden emin olduğumuz zaman, doğrudan özür diledik ve hatalarımızı mümkün olduğu kadar telafi ettik.</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(2/3)</a:t>
            </a:r>
            <a:endParaRPr lang="tr-TR" sz="2000" dirty="0">
              <a:solidFill>
                <a:schemeClr val="bg1"/>
              </a:solidFill>
              <a:latin typeface="Calibri" panose="020F0502020204030204" pitchFamily="34" charset="0"/>
            </a:endParaRPr>
          </a:p>
        </p:txBody>
      </p:sp>
      <p:grpSp>
        <p:nvGrpSpPr>
          <p:cNvPr id="3"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14 Dikdörtgen"/>
          <p:cNvSpPr>
            <a:spLocks noChangeArrowheads="1"/>
          </p:cNvSpPr>
          <p:nvPr/>
        </p:nvSpPr>
        <p:spPr bwMode="auto">
          <a:xfrm>
            <a:off x="179388" y="395288"/>
            <a:ext cx="7077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Bağımlılığına Karşı 12 </a:t>
            </a:r>
            <a:r>
              <a:rPr lang="tr-TR" sz="2800" b="1" dirty="0">
                <a:solidFill>
                  <a:schemeClr val="bg1"/>
                </a:solidFill>
                <a:latin typeface="Calibri" panose="020F0502020204030204" pitchFamily="34" charset="0"/>
              </a:rPr>
              <a:t>Basamak Yaklaşımı</a:t>
            </a:r>
            <a:endParaRPr lang="tr-TR"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0893211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196752"/>
            <a:ext cx="8787593" cy="4862870"/>
          </a:xfrm>
          <a:prstGeom prst="rect">
            <a:avLst/>
          </a:prstGeom>
          <a:noFill/>
        </p:spPr>
        <p:txBody>
          <a:bodyPr wrap="square" rtlCol="0">
            <a:spAutoFit/>
          </a:bodyPr>
          <a:lstStyle/>
          <a:p>
            <a:pPr marL="514350" lvl="1" indent="-514350">
              <a:spcBef>
                <a:spcPts val="600"/>
              </a:spcBef>
              <a:spcAft>
                <a:spcPts val="600"/>
              </a:spcAft>
              <a:buFont typeface="+mj-lt"/>
              <a:buAutoNum type="arabicPeriod" startAt="9"/>
            </a:pPr>
            <a:r>
              <a:rPr lang="tr-TR" sz="2800" b="1" dirty="0">
                <a:solidFill>
                  <a:schemeClr val="bg1"/>
                </a:solidFill>
                <a:latin typeface="+mn-lt"/>
              </a:rPr>
              <a:t>Kişisel dökümümüzü yapmaya devam ettik ve hatalı olduğumuz zamanlar bunu derhal itiraf ettik.</a:t>
            </a:r>
          </a:p>
          <a:p>
            <a:pPr marL="514350" lvl="1" indent="-514350">
              <a:spcBef>
                <a:spcPts val="600"/>
              </a:spcBef>
              <a:spcAft>
                <a:spcPts val="600"/>
              </a:spcAft>
              <a:buFont typeface="+mj-lt"/>
              <a:buAutoNum type="arabicPeriod" startAt="9"/>
            </a:pPr>
            <a:r>
              <a:rPr lang="tr-TR" sz="2800" b="1" dirty="0">
                <a:solidFill>
                  <a:schemeClr val="bg1"/>
                </a:solidFill>
                <a:latin typeface="+mn-lt"/>
              </a:rPr>
              <a:t>Dua ve meditasyon yoluyla algıladığımız anlamdaki Tanrı ile bilinçli bağlantımızı geliştirmeye devam ettik.</a:t>
            </a:r>
          </a:p>
          <a:p>
            <a:pPr marL="514350" lvl="1" indent="-514350">
              <a:spcBef>
                <a:spcPts val="600"/>
              </a:spcBef>
              <a:spcAft>
                <a:spcPts val="600"/>
              </a:spcAft>
              <a:buFont typeface="+mj-lt"/>
              <a:buAutoNum type="arabicPeriod" startAt="9"/>
            </a:pPr>
            <a:r>
              <a:rPr lang="tr-TR" sz="2800" b="1" dirty="0">
                <a:solidFill>
                  <a:schemeClr val="bg1"/>
                </a:solidFill>
                <a:latin typeface="+mn-lt"/>
              </a:rPr>
              <a:t>O'nun bizlere uygun gördüğü şeyleri anlamak, bunları yerine getirebilmek ve gerekli gücü vermesi amacıyla dua ettik.</a:t>
            </a:r>
          </a:p>
          <a:p>
            <a:pPr marL="514350" lvl="1" indent="-514350">
              <a:spcBef>
                <a:spcPts val="600"/>
              </a:spcBef>
              <a:spcAft>
                <a:spcPts val="600"/>
              </a:spcAft>
              <a:buFont typeface="+mj-lt"/>
              <a:buAutoNum type="arabicPeriod" startAt="9"/>
            </a:pPr>
            <a:r>
              <a:rPr lang="tr-TR" sz="2800" b="1" dirty="0">
                <a:solidFill>
                  <a:schemeClr val="bg1"/>
                </a:solidFill>
                <a:latin typeface="+mn-lt"/>
              </a:rPr>
              <a:t>Bu basamakların sonucu olarak, ruhsal bir uyanışla, bu mesajı alkoliklere taşımaya ve bu ilkeleri tüm işlerimizde uygulamaya çalıştık.</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(3/3)</a:t>
            </a:r>
            <a:endParaRPr lang="tr-TR" sz="2000" dirty="0">
              <a:solidFill>
                <a:schemeClr val="bg1"/>
              </a:solidFill>
              <a:latin typeface="Calibri" panose="020F0502020204030204" pitchFamily="34" charset="0"/>
            </a:endParaRPr>
          </a:p>
        </p:txBody>
      </p:sp>
      <p:grpSp>
        <p:nvGrpSpPr>
          <p:cNvPr id="3"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14 Dikdörtgen"/>
          <p:cNvSpPr>
            <a:spLocks noChangeArrowheads="1"/>
          </p:cNvSpPr>
          <p:nvPr/>
        </p:nvSpPr>
        <p:spPr bwMode="auto">
          <a:xfrm>
            <a:off x="179388" y="395288"/>
            <a:ext cx="7077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Bağımlılığına Karşı 12 </a:t>
            </a:r>
            <a:r>
              <a:rPr lang="tr-TR" sz="2800" b="1" dirty="0">
                <a:solidFill>
                  <a:schemeClr val="bg1"/>
                </a:solidFill>
                <a:latin typeface="Calibri" panose="020F0502020204030204" pitchFamily="34" charset="0"/>
              </a:rPr>
              <a:t>Basamak Yaklaşımı</a:t>
            </a:r>
            <a:endParaRPr lang="tr-TR"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2971241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3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(Pozitif Bağımlılık)</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4431983"/>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Pozitif bağımlılık kavramı ilk kez William </a:t>
            </a:r>
            <a:r>
              <a:rPr lang="tr-TR" sz="2800" b="1" dirty="0" err="1">
                <a:solidFill>
                  <a:schemeClr val="bg1"/>
                </a:solidFill>
                <a:latin typeface="+mn-lt"/>
              </a:rPr>
              <a:t>Glasser</a:t>
            </a:r>
            <a:r>
              <a:rPr lang="tr-TR" sz="2800" b="1" dirty="0">
                <a:solidFill>
                  <a:schemeClr val="bg1"/>
                </a:solidFill>
                <a:latin typeface="+mn-lt"/>
              </a:rPr>
              <a:t> tarafından ortaya </a:t>
            </a:r>
            <a:r>
              <a:rPr lang="tr-TR" sz="2800" b="1" dirty="0" smtClean="0">
                <a:solidFill>
                  <a:schemeClr val="bg1"/>
                </a:solidFill>
                <a:latin typeface="+mn-lt"/>
              </a:rPr>
              <a:t>atıldı.</a:t>
            </a:r>
          </a:p>
          <a:p>
            <a:pPr marL="280988" lvl="1" indent="-280988">
              <a:spcBef>
                <a:spcPts val="600"/>
              </a:spcBef>
              <a:spcAft>
                <a:spcPts val="600"/>
              </a:spcAft>
              <a:buFont typeface="Wingdings" panose="05000000000000000000" pitchFamily="2" charset="2"/>
              <a:buChar char="§"/>
            </a:pPr>
            <a:r>
              <a:rPr lang="tr-TR" sz="2800" b="1" dirty="0" smtClean="0">
                <a:solidFill>
                  <a:schemeClr val="bg1"/>
                </a:solidFill>
                <a:latin typeface="+mn-lt"/>
              </a:rPr>
              <a:t>Pozitif </a:t>
            </a:r>
            <a:r>
              <a:rPr lang="tr-TR" sz="2800" b="1" dirty="0">
                <a:solidFill>
                  <a:schemeClr val="bg1"/>
                </a:solidFill>
                <a:latin typeface="+mn-lt"/>
              </a:rPr>
              <a:t>bağımlılık,  bireyin hiç kimseye ihtiyaç duymadan kendi kendine gerçekleştirebileceği bir çalışmadır.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Pozitif bağımlılık  bir bağımlılık türüdür. </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Kişi bu bağımlılığın türünü kendisi seçer, kendi kendine </a:t>
            </a:r>
            <a:r>
              <a:rPr lang="tr-TR" sz="2800" b="1" dirty="0" smtClean="0">
                <a:solidFill>
                  <a:schemeClr val="bg1"/>
                </a:solidFill>
                <a:latin typeface="+mn-lt"/>
              </a:rPr>
              <a:t>geliştirir, </a:t>
            </a:r>
            <a:r>
              <a:rPr lang="tr-TR" sz="2800" b="1" dirty="0">
                <a:solidFill>
                  <a:schemeClr val="bg1"/>
                </a:solidFill>
                <a:latin typeface="+mn-lt"/>
              </a:rPr>
              <a:t>bağımlılığın oluşması için bir disipline girer, yaptığı şeye inanır ve bu davranışı düzenli bir temele oturtur.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46305435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3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(Pozitif Bağımlılık)</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416320"/>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Davranış tekrarlandıkça pekişir ve kesilmesi durumunda yoksunluk belirtileri ortaya çıkar.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Pozitif bağımlılık diğer negatif bağımlılıkların (alkol, madde, kumar, yeme) tersine bireyi daha güçlü kılar.</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Genellikle bireylerde yüzme, tırmanma, bisiklete binme, şarkı söyleme, dans etme ve koşma gibi davranışlara karşı pozitif bağımlılık gelişmektedir.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91190129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59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İnternet Bağımlılığının Tedavisi (</a:t>
            </a:r>
            <a:r>
              <a:rPr lang="tr-TR" sz="2400" b="1" dirty="0">
                <a:solidFill>
                  <a:schemeClr val="bg1"/>
                </a:solidFill>
                <a:latin typeface="Calibri" panose="020F0502020204030204" pitchFamily="34" charset="0"/>
              </a:rPr>
              <a:t>Pozitif Bağımlılığın Kriterleri</a:t>
            </a:r>
            <a:r>
              <a:rPr lang="tr-TR" sz="2800" b="1" dirty="0">
                <a:solidFill>
                  <a:schemeClr val="bg1"/>
                </a:solidFill>
                <a:latin typeface="Calibri" panose="020F0502020204030204" pitchFamily="34" charset="0"/>
              </a:rPr>
              <a:t>)</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340768"/>
            <a:ext cx="8787593" cy="3139321"/>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Bireyin yararına olmalı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Günde en az yarım saat düzenli yapılmalı ve konu üzerinde gelişim gösterilmeli</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Yapılan işe inanılmalı</a:t>
            </a:r>
          </a:p>
          <a:p>
            <a:pPr marL="280988" lvl="1" indent="-280988">
              <a:spcBef>
                <a:spcPts val="600"/>
              </a:spcBef>
              <a:spcAft>
                <a:spcPts val="600"/>
              </a:spcAft>
              <a:buFont typeface="Wingdings" panose="05000000000000000000" pitchFamily="2" charset="2"/>
              <a:buChar char="§"/>
            </a:pPr>
            <a:r>
              <a:rPr lang="tr-TR" sz="2800" b="1" dirty="0">
                <a:solidFill>
                  <a:schemeClr val="bg1"/>
                </a:solidFill>
                <a:latin typeface="+mn-lt"/>
              </a:rPr>
              <a:t>Bırakılmaya çalışıldığında yoksunluk sendromu yaşanmalı.</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05581442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YANLIZLIK"/>
          <p:cNvPicPr>
            <a:picLocks noGrp="1" noChangeAspect="1" noChangeArrowheads="1"/>
          </p:cNvPicPr>
          <p:nvPr>
            <p:ph idx="1"/>
          </p:nvPr>
        </p:nvPicPr>
        <p:blipFill>
          <a:blip r:embed="rId2"/>
          <a:srcRect/>
          <a:stretch>
            <a:fillRect/>
          </a:stretch>
        </p:blipFill>
        <p:spPr>
          <a:xfrm>
            <a:off x="642910" y="714356"/>
            <a:ext cx="7929618" cy="5572164"/>
          </a:xfr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dirty="0" smtClean="0">
                <a:solidFill>
                  <a:schemeClr val="bg1"/>
                </a:solidFill>
              </a:rPr>
              <a:t>İLGİ VE KATILIMINIZ İÇİN;</a:t>
            </a:r>
          </a:p>
        </p:txBody>
      </p:sp>
      <p:sp>
        <p:nvSpPr>
          <p:cNvPr id="58371" name="Rectangle 3"/>
          <p:cNvSpPr>
            <a:spLocks noGrp="1" noChangeArrowheads="1"/>
          </p:cNvSpPr>
          <p:nvPr>
            <p:ph idx="1"/>
          </p:nvPr>
        </p:nvSpPr>
        <p:spPr>
          <a:xfrm>
            <a:off x="395536" y="1988840"/>
            <a:ext cx="5554663" cy="4320456"/>
          </a:xfrm>
        </p:spPr>
        <p:txBody>
          <a:bodyPr/>
          <a:lstStyle/>
          <a:p>
            <a:pPr>
              <a:lnSpc>
                <a:spcPct val="90000"/>
              </a:lnSpc>
              <a:buFontTx/>
              <a:buNone/>
            </a:pPr>
            <a:r>
              <a:rPr lang="tr-TR" sz="4000" b="1" dirty="0" smtClean="0">
                <a:solidFill>
                  <a:schemeClr val="bg1"/>
                </a:solidFill>
                <a:latin typeface="Comic Sans MS" pitchFamily="66" charset="0"/>
              </a:rPr>
              <a:t>TEŞEKKÜR EDERİM</a:t>
            </a:r>
          </a:p>
          <a:p>
            <a:pPr>
              <a:lnSpc>
                <a:spcPct val="90000"/>
              </a:lnSpc>
              <a:buFontTx/>
              <a:buNone/>
            </a:pPr>
            <a:endParaRPr lang="tr-TR" sz="4000" b="1" dirty="0">
              <a:solidFill>
                <a:schemeClr val="bg1"/>
              </a:solidFill>
              <a:latin typeface="Comic Sans MS" pitchFamily="66" charset="0"/>
            </a:endParaRPr>
          </a:p>
          <a:p>
            <a:pPr>
              <a:lnSpc>
                <a:spcPct val="90000"/>
              </a:lnSpc>
              <a:buFontTx/>
              <a:buNone/>
            </a:pPr>
            <a:r>
              <a:rPr lang="tr-TR" sz="4000" b="1" dirty="0" smtClean="0">
                <a:solidFill>
                  <a:schemeClr val="bg1"/>
                </a:solidFill>
                <a:latin typeface="Comic Sans MS" pitchFamily="66" charset="0"/>
              </a:rPr>
              <a:t>Tarhan YAPRAK</a:t>
            </a:r>
          </a:p>
          <a:p>
            <a:pPr>
              <a:lnSpc>
                <a:spcPct val="90000"/>
              </a:lnSpc>
              <a:buFontTx/>
              <a:buNone/>
            </a:pPr>
            <a:r>
              <a:rPr lang="tr-TR" sz="4000" b="1" dirty="0" err="1" smtClean="0">
                <a:solidFill>
                  <a:schemeClr val="bg1"/>
                </a:solidFill>
                <a:latin typeface="Comic Sans MS" pitchFamily="66" charset="0"/>
              </a:rPr>
              <a:t>Prof</a:t>
            </a:r>
            <a:r>
              <a:rPr lang="tr-TR" sz="4000" b="1" dirty="0" smtClean="0">
                <a:solidFill>
                  <a:schemeClr val="bg1"/>
                </a:solidFill>
                <a:latin typeface="Comic Sans MS" pitchFamily="66" charset="0"/>
              </a:rPr>
              <a:t> </a:t>
            </a:r>
            <a:r>
              <a:rPr lang="tr-TR" sz="4000" b="1" dirty="0" err="1" smtClean="0">
                <a:solidFill>
                  <a:schemeClr val="bg1"/>
                </a:solidFill>
                <a:latin typeface="Comic Sans MS" pitchFamily="66" charset="0"/>
              </a:rPr>
              <a:t>Dr</a:t>
            </a:r>
            <a:r>
              <a:rPr lang="tr-TR" sz="4000" b="1" dirty="0" smtClean="0">
                <a:solidFill>
                  <a:schemeClr val="bg1"/>
                </a:solidFill>
                <a:latin typeface="Comic Sans MS" pitchFamily="66" charset="0"/>
              </a:rPr>
              <a:t> Fuat Sezgin </a:t>
            </a:r>
            <a:r>
              <a:rPr lang="tr-TR" sz="4000" b="1" dirty="0" smtClean="0">
                <a:solidFill>
                  <a:schemeClr val="bg1"/>
                </a:solidFill>
                <a:latin typeface="Comic Sans MS" pitchFamily="66" charset="0"/>
              </a:rPr>
              <a:t> </a:t>
            </a:r>
            <a:r>
              <a:rPr lang="tr-TR" sz="4000" b="1" dirty="0" smtClean="0">
                <a:solidFill>
                  <a:schemeClr val="bg1"/>
                </a:solidFill>
                <a:latin typeface="Comic Sans MS" pitchFamily="66" charset="0"/>
              </a:rPr>
              <a:t>Fen Lisesi</a:t>
            </a:r>
          </a:p>
          <a:p>
            <a:pPr>
              <a:lnSpc>
                <a:spcPct val="90000"/>
              </a:lnSpc>
              <a:buFontTx/>
              <a:buNone/>
            </a:pPr>
            <a:r>
              <a:rPr lang="tr-TR" sz="4000" b="1" dirty="0" smtClean="0">
                <a:solidFill>
                  <a:schemeClr val="bg1"/>
                </a:solidFill>
                <a:latin typeface="Comic Sans MS" pitchFamily="66" charset="0"/>
              </a:rPr>
              <a:t>Rehber Öğretmeni</a:t>
            </a:r>
            <a:endParaRPr lang="tr-TR" sz="2800" dirty="0" smtClean="0">
              <a:solidFill>
                <a:schemeClr val="bg1"/>
              </a:solidFill>
            </a:endParaRPr>
          </a:p>
          <a:p>
            <a:pPr>
              <a:lnSpc>
                <a:spcPct val="90000"/>
              </a:lnSpc>
              <a:buFontTx/>
              <a:buNone/>
            </a:pPr>
            <a:endParaRPr lang="tr-TR" sz="2800" dirty="0" smtClean="0"/>
          </a:p>
        </p:txBody>
      </p:sp>
      <p:pic>
        <p:nvPicPr>
          <p:cNvPr id="58372" name="Picture 4" descr="j0281904"/>
          <p:cNvPicPr>
            <a:picLocks noChangeAspect="1" noChangeArrowheads="1"/>
          </p:cNvPicPr>
          <p:nvPr/>
        </p:nvPicPr>
        <p:blipFill>
          <a:blip r:embed="rId2"/>
          <a:srcRect/>
          <a:stretch>
            <a:fillRect/>
          </a:stretch>
        </p:blipFill>
        <p:spPr bwMode="auto">
          <a:xfrm>
            <a:off x="5715000" y="4005263"/>
            <a:ext cx="34290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59832" y="4797152"/>
            <a:ext cx="3009900" cy="1224136"/>
            <a:chOff x="2230480" y="3945098"/>
            <a:chExt cx="4573768" cy="186016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83" y="3956999"/>
              <a:ext cx="1848265" cy="18482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480" y="3945098"/>
              <a:ext cx="1837464" cy="1837464"/>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896" y="1556792"/>
            <a:ext cx="4037434" cy="2018717"/>
          </a:xfrm>
          <a:prstGeom prst="rect">
            <a:avLst/>
          </a:prstGeom>
        </p:spPr>
      </p:pic>
    </p:spTree>
    <p:extLst>
      <p:ext uri="{BB962C8B-B14F-4D97-AF65-F5344CB8AC3E}">
        <p14:creationId xmlns:p14="http://schemas.microsoft.com/office/powerpoint/2010/main" val="36772393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3628</Words>
  <Application>Microsoft Office PowerPoint</Application>
  <PresentationFormat>Ekran Gösterisi (4:3)</PresentationFormat>
  <Paragraphs>591</Paragraphs>
  <Slides>98</Slides>
  <Notes>0</Notes>
  <HiddenSlides>0</HiddenSlides>
  <MMClips>0</MMClips>
  <ScaleCrop>false</ScaleCrop>
  <HeadingPairs>
    <vt:vector size="4" baseType="variant">
      <vt:variant>
        <vt:lpstr>Tema</vt:lpstr>
      </vt:variant>
      <vt:variant>
        <vt:i4>1</vt:i4>
      </vt:variant>
      <vt:variant>
        <vt:lpstr>Slayt Başlıkları</vt:lpstr>
      </vt:variant>
      <vt:variant>
        <vt:i4>98</vt:i4>
      </vt:variant>
    </vt:vector>
  </HeadingPairs>
  <TitlesOfParts>
    <vt:vector size="9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 ayda 70 internet bağımlısı! (başvuru) Bakırköy'de tedavi altına alındılar. "PC'me dokunursanız kendimi jiletlerim diyen çıktı"22 Şubat 2012 Çarşamba, 08:54:40 </vt:lpstr>
      <vt:lpstr>PowerPoint Sunusu</vt:lpstr>
      <vt:lpstr>Pokemon gibi atladı! Pokemon adlı çizgi filmdeki kahramanlara özenen dört yaşındaki küçük Ferhat, oturduğu apartmanın yedinci katından atladı. Ferhat'ın yalnızca sol ayağı kırıldı (30 Ekim 2000/Radikal)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Eş tanılar </vt:lpstr>
      <vt:lpstr>PowerPoint Sunusu</vt:lpstr>
      <vt:lpstr>PowerPoint Sunusu</vt:lpstr>
      <vt:lpstr>PowerPoint Sunusu</vt:lpstr>
      <vt:lpstr>PowerPoint Sunusu</vt:lpstr>
      <vt:lpstr>PowerPoint Sunusu</vt:lpstr>
      <vt:lpstr>PowerPoint Sunusu</vt:lpstr>
      <vt:lpstr>PowerPoint Sunusu</vt:lpstr>
      <vt:lpstr>PowerPoint Sunusu</vt:lpstr>
      <vt:lpstr> Babası ölen oyun bağımlısı çocuk: Babamın sadece bir canı varmış! </vt:lpstr>
      <vt:lpstr>PowerPoint Sunusu</vt:lpstr>
      <vt:lpstr>PowerPoint Sunusu</vt:lpstr>
      <vt:lpstr>PowerPoint Sunusu</vt:lpstr>
      <vt:lpstr>Yeni nesil</vt:lpstr>
      <vt:lpstr>PowerPoint Sunusu</vt:lpstr>
      <vt:lpstr>3 Temel ihtiyaç</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İLGİ VE KATILIMINIZ İÇİN;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FSFL PDR</cp:lastModifiedBy>
  <cp:revision>418</cp:revision>
  <dcterms:created xsi:type="dcterms:W3CDTF">2010-12-23T09:12:01Z</dcterms:created>
  <dcterms:modified xsi:type="dcterms:W3CDTF">2017-12-26T08:53:53Z</dcterms:modified>
</cp:coreProperties>
</file>