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37"/>
  </p:notesMasterIdLst>
  <p:sldIdLst>
    <p:sldId id="264" r:id="rId2"/>
    <p:sldId id="308" r:id="rId3"/>
    <p:sldId id="276" r:id="rId4"/>
    <p:sldId id="329" r:id="rId5"/>
    <p:sldId id="286" r:id="rId6"/>
    <p:sldId id="260" r:id="rId7"/>
    <p:sldId id="287" r:id="rId8"/>
    <p:sldId id="291" r:id="rId9"/>
    <p:sldId id="292" r:id="rId10"/>
    <p:sldId id="309" r:id="rId11"/>
    <p:sldId id="293" r:id="rId12"/>
    <p:sldId id="304" r:id="rId13"/>
    <p:sldId id="305" r:id="rId14"/>
    <p:sldId id="294" r:id="rId15"/>
    <p:sldId id="306" r:id="rId16"/>
    <p:sldId id="295" r:id="rId17"/>
    <p:sldId id="307" r:id="rId18"/>
    <p:sldId id="296" r:id="rId19"/>
    <p:sldId id="278" r:id="rId20"/>
    <p:sldId id="310" r:id="rId21"/>
    <p:sldId id="322" r:id="rId22"/>
    <p:sldId id="318" r:id="rId23"/>
    <p:sldId id="323" r:id="rId24"/>
    <p:sldId id="324" r:id="rId25"/>
    <p:sldId id="325" r:id="rId26"/>
    <p:sldId id="319" r:id="rId27"/>
    <p:sldId id="312" r:id="rId28"/>
    <p:sldId id="313" r:id="rId29"/>
    <p:sldId id="317" r:id="rId30"/>
    <p:sldId id="314" r:id="rId31"/>
    <p:sldId id="311" r:id="rId32"/>
    <p:sldId id="315" r:id="rId33"/>
    <p:sldId id="320" r:id="rId34"/>
    <p:sldId id="321" r:id="rId35"/>
    <p:sldId id="328" r:id="rId3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5DCED-5FB1-4A63-8D19-E17A51852FA4}" type="doc">
      <dgm:prSet loTypeId="urn:microsoft.com/office/officeart/2005/8/layout/lProcess3" loCatId="process" qsTypeId="urn:microsoft.com/office/officeart/2005/8/quickstyle/simple5" qsCatId="simple" csTypeId="urn:microsoft.com/office/officeart/2005/8/colors/colorful5" csCatId="colorful" phldr="1"/>
      <dgm:spPr/>
      <dgm:t>
        <a:bodyPr/>
        <a:lstStyle/>
        <a:p>
          <a:endParaRPr lang="tr-TR"/>
        </a:p>
      </dgm:t>
    </dgm:pt>
    <dgm:pt modelId="{FDD1F436-D66B-4551-88C6-DDD3BF2B65AA}">
      <dgm:prSet phldrT="[Metin]"/>
      <dgm:spPr/>
      <dgm:t>
        <a:bodyPr/>
        <a:lstStyle/>
        <a:p>
          <a:r>
            <a:rPr lang="tr-TR" b="1" dirty="0" smtClean="0">
              <a:solidFill>
                <a:schemeClr val="tx1"/>
              </a:solidFill>
            </a:rPr>
            <a:t>27 </a:t>
          </a:r>
          <a:r>
            <a:rPr lang="tr-TR" b="1" dirty="0">
              <a:solidFill>
                <a:schemeClr val="tx1"/>
              </a:solidFill>
            </a:rPr>
            <a:t>Haziran Cumartesi </a:t>
          </a:r>
          <a:r>
            <a:rPr lang="tr-TR" b="1" dirty="0" smtClean="0">
              <a:solidFill>
                <a:schemeClr val="tx1"/>
              </a:solidFill>
            </a:rPr>
            <a:t>10:15</a:t>
          </a:r>
          <a:endParaRPr lang="tr-TR" b="1" dirty="0">
            <a:solidFill>
              <a:schemeClr val="tx1"/>
            </a:solidFill>
          </a:endParaRPr>
        </a:p>
      </dgm:t>
    </dgm:pt>
    <dgm:pt modelId="{A15B43C6-69C4-4571-97CF-BBB73B68C046}" type="parTrans" cxnId="{DC3F3935-5E4D-4722-83B5-4A2975D28C20}">
      <dgm:prSet/>
      <dgm:spPr/>
      <dgm:t>
        <a:bodyPr/>
        <a:lstStyle/>
        <a:p>
          <a:endParaRPr lang="tr-TR" b="1">
            <a:solidFill>
              <a:schemeClr val="tx1"/>
            </a:solidFill>
          </a:endParaRPr>
        </a:p>
      </dgm:t>
    </dgm:pt>
    <dgm:pt modelId="{DCE01034-CC7E-48CD-82FC-949D31D45DE4}" type="sibTrans" cxnId="{DC3F3935-5E4D-4722-83B5-4A2975D28C20}">
      <dgm:prSet/>
      <dgm:spPr/>
      <dgm:t>
        <a:bodyPr/>
        <a:lstStyle/>
        <a:p>
          <a:endParaRPr lang="tr-TR" b="1">
            <a:solidFill>
              <a:schemeClr val="tx1"/>
            </a:solidFill>
          </a:endParaRPr>
        </a:p>
      </dgm:t>
    </dgm:pt>
    <dgm:pt modelId="{5D7678AA-9798-4C1C-A239-CFE54EE1B7C0}">
      <dgm:prSet phldrT="[Metin]"/>
      <dgm:spPr/>
      <dgm:t>
        <a:bodyPr/>
        <a:lstStyle/>
        <a:p>
          <a:r>
            <a:rPr lang="tr-TR" b="1" dirty="0">
              <a:solidFill>
                <a:schemeClr val="tx1"/>
              </a:solidFill>
            </a:rPr>
            <a:t>1. Oturum </a:t>
          </a:r>
        </a:p>
        <a:p>
          <a:r>
            <a:rPr lang="tr-TR" b="1" dirty="0">
              <a:solidFill>
                <a:schemeClr val="tx1"/>
              </a:solidFill>
            </a:rPr>
            <a:t>[Temel </a:t>
          </a:r>
          <a:r>
            <a:rPr lang="tr-TR" b="1" dirty="0" smtClean="0">
              <a:solidFill>
                <a:schemeClr val="tx1"/>
              </a:solidFill>
            </a:rPr>
            <a:t>Yeterlilik </a:t>
          </a:r>
          <a:r>
            <a:rPr lang="tr-TR" b="1" dirty="0">
              <a:solidFill>
                <a:schemeClr val="tx1"/>
              </a:solidFill>
            </a:rPr>
            <a:t>Testi]</a:t>
          </a:r>
        </a:p>
      </dgm:t>
    </dgm:pt>
    <dgm:pt modelId="{5A7D814B-88C2-4933-825F-1B670B6BD2EC}" type="parTrans" cxnId="{B48735DB-B270-445A-8270-314F98AE4BEE}">
      <dgm:prSet/>
      <dgm:spPr/>
      <dgm:t>
        <a:bodyPr/>
        <a:lstStyle/>
        <a:p>
          <a:endParaRPr lang="tr-TR" b="1">
            <a:solidFill>
              <a:schemeClr val="tx1"/>
            </a:solidFill>
          </a:endParaRPr>
        </a:p>
      </dgm:t>
    </dgm:pt>
    <dgm:pt modelId="{6CB9AFB7-2960-4D67-B1F6-96F688471BEA}" type="sibTrans" cxnId="{B48735DB-B270-445A-8270-314F98AE4BEE}">
      <dgm:prSet/>
      <dgm:spPr/>
      <dgm:t>
        <a:bodyPr/>
        <a:lstStyle/>
        <a:p>
          <a:endParaRPr lang="tr-TR" b="1">
            <a:solidFill>
              <a:schemeClr val="tx1"/>
            </a:solidFill>
          </a:endParaRPr>
        </a:p>
      </dgm:t>
    </dgm:pt>
    <dgm:pt modelId="{0188694A-5C23-430E-BAC1-2DC8DA75D0CF}">
      <dgm:prSet phldrT="[Metin]"/>
      <dgm:spPr/>
      <dgm:t>
        <a:bodyPr/>
        <a:lstStyle/>
        <a:p>
          <a:r>
            <a:rPr lang="tr-TR" b="1" dirty="0" smtClean="0">
              <a:solidFill>
                <a:schemeClr val="tx1"/>
              </a:solidFill>
            </a:rPr>
            <a:t>28 </a:t>
          </a:r>
          <a:r>
            <a:rPr lang="tr-TR" b="1" dirty="0">
              <a:solidFill>
                <a:schemeClr val="tx1"/>
              </a:solidFill>
            </a:rPr>
            <a:t>Haziran Pazar </a:t>
          </a:r>
          <a:r>
            <a:rPr lang="tr-TR" b="1" dirty="0" smtClean="0">
              <a:solidFill>
                <a:schemeClr val="tx1"/>
              </a:solidFill>
            </a:rPr>
            <a:t>10:15</a:t>
          </a:r>
          <a:endParaRPr lang="tr-TR" b="1" dirty="0">
            <a:solidFill>
              <a:schemeClr val="tx1"/>
            </a:solidFill>
          </a:endParaRPr>
        </a:p>
      </dgm:t>
    </dgm:pt>
    <dgm:pt modelId="{8BDD489A-5B91-4FB2-A75E-22642103A186}" type="parTrans" cxnId="{0BAA366B-8EAB-443E-A881-652469BBB6F2}">
      <dgm:prSet/>
      <dgm:spPr/>
      <dgm:t>
        <a:bodyPr/>
        <a:lstStyle/>
        <a:p>
          <a:endParaRPr lang="tr-TR" b="1">
            <a:solidFill>
              <a:schemeClr val="tx1"/>
            </a:solidFill>
          </a:endParaRPr>
        </a:p>
      </dgm:t>
    </dgm:pt>
    <dgm:pt modelId="{AA9264EE-2A04-4062-ADCC-701C1C642649}" type="sibTrans" cxnId="{0BAA366B-8EAB-443E-A881-652469BBB6F2}">
      <dgm:prSet/>
      <dgm:spPr/>
      <dgm:t>
        <a:bodyPr/>
        <a:lstStyle/>
        <a:p>
          <a:endParaRPr lang="tr-TR" b="1">
            <a:solidFill>
              <a:schemeClr val="tx1"/>
            </a:solidFill>
          </a:endParaRPr>
        </a:p>
      </dgm:t>
    </dgm:pt>
    <dgm:pt modelId="{6135FC00-0E87-42E5-90A0-BF0206AE5CEE}">
      <dgm:prSet phldrT="[Metin]"/>
      <dgm:spPr/>
      <dgm:t>
        <a:bodyPr/>
        <a:lstStyle/>
        <a:p>
          <a:r>
            <a:rPr lang="tr-TR" b="1" dirty="0">
              <a:solidFill>
                <a:schemeClr val="tx1"/>
              </a:solidFill>
            </a:rPr>
            <a:t>2. Oturum </a:t>
          </a:r>
        </a:p>
        <a:p>
          <a:r>
            <a:rPr lang="tr-TR" b="1" dirty="0">
              <a:solidFill>
                <a:schemeClr val="tx1"/>
              </a:solidFill>
            </a:rPr>
            <a:t>[</a:t>
          </a:r>
          <a:r>
            <a:rPr lang="tr-TR" b="1" dirty="0" smtClean="0">
              <a:solidFill>
                <a:schemeClr val="tx1"/>
              </a:solidFill>
            </a:rPr>
            <a:t>Alan Yeterlilik Testi]</a:t>
          </a:r>
          <a:endParaRPr lang="tr-TR" b="1" dirty="0">
            <a:solidFill>
              <a:schemeClr val="tx1"/>
            </a:solidFill>
          </a:endParaRPr>
        </a:p>
      </dgm:t>
    </dgm:pt>
    <dgm:pt modelId="{01DC29CD-DFF6-4930-AB70-5E7977516D31}" type="parTrans" cxnId="{16B8E250-7F3E-4A68-8E01-022F98E542C8}">
      <dgm:prSet/>
      <dgm:spPr/>
      <dgm:t>
        <a:bodyPr/>
        <a:lstStyle/>
        <a:p>
          <a:endParaRPr lang="tr-TR" b="1">
            <a:solidFill>
              <a:schemeClr val="tx1"/>
            </a:solidFill>
          </a:endParaRPr>
        </a:p>
      </dgm:t>
    </dgm:pt>
    <dgm:pt modelId="{A89E7557-4831-4AC5-8CC6-47F08A1914E9}" type="sibTrans" cxnId="{16B8E250-7F3E-4A68-8E01-022F98E542C8}">
      <dgm:prSet/>
      <dgm:spPr/>
      <dgm:t>
        <a:bodyPr/>
        <a:lstStyle/>
        <a:p>
          <a:endParaRPr lang="tr-TR" b="1">
            <a:solidFill>
              <a:schemeClr val="tx1"/>
            </a:solidFill>
          </a:endParaRPr>
        </a:p>
      </dgm:t>
    </dgm:pt>
    <dgm:pt modelId="{13496763-FF70-49FE-86B8-E1BBE6391F7D}">
      <dgm:prSet phldrT="[Metin]"/>
      <dgm:spPr/>
      <dgm:t>
        <a:bodyPr/>
        <a:lstStyle/>
        <a:p>
          <a:r>
            <a:rPr lang="tr-TR" b="1" dirty="0" smtClean="0">
              <a:solidFill>
                <a:schemeClr val="tx1"/>
              </a:solidFill>
            </a:rPr>
            <a:t>28 </a:t>
          </a:r>
          <a:r>
            <a:rPr lang="tr-TR" b="1" dirty="0">
              <a:solidFill>
                <a:schemeClr val="tx1"/>
              </a:solidFill>
            </a:rPr>
            <a:t>Haziran Pazar </a:t>
          </a:r>
          <a:r>
            <a:rPr lang="tr-TR" b="1" dirty="0" smtClean="0">
              <a:solidFill>
                <a:schemeClr val="tx1"/>
              </a:solidFill>
            </a:rPr>
            <a:t>15:45</a:t>
          </a:r>
          <a:endParaRPr lang="tr-TR" b="1" dirty="0">
            <a:solidFill>
              <a:schemeClr val="tx1"/>
            </a:solidFill>
          </a:endParaRPr>
        </a:p>
      </dgm:t>
    </dgm:pt>
    <dgm:pt modelId="{84C3F821-A662-4E37-9B12-378D3B981989}" type="parTrans" cxnId="{0878F0D9-A316-4109-864A-2CF1D93C5307}">
      <dgm:prSet/>
      <dgm:spPr/>
      <dgm:t>
        <a:bodyPr/>
        <a:lstStyle/>
        <a:p>
          <a:endParaRPr lang="tr-TR" b="1">
            <a:solidFill>
              <a:schemeClr val="tx1"/>
            </a:solidFill>
          </a:endParaRPr>
        </a:p>
      </dgm:t>
    </dgm:pt>
    <dgm:pt modelId="{19C3570D-63F5-454B-B5C2-30D10FC2F1BE}" type="sibTrans" cxnId="{0878F0D9-A316-4109-864A-2CF1D93C5307}">
      <dgm:prSet/>
      <dgm:spPr/>
      <dgm:t>
        <a:bodyPr/>
        <a:lstStyle/>
        <a:p>
          <a:endParaRPr lang="tr-TR" b="1">
            <a:solidFill>
              <a:schemeClr val="tx1"/>
            </a:solidFill>
          </a:endParaRPr>
        </a:p>
      </dgm:t>
    </dgm:pt>
    <dgm:pt modelId="{82AA2C0F-424E-4A73-AD41-6508DE54AC3E}">
      <dgm:prSet phldrT="[Metin]"/>
      <dgm:spPr/>
      <dgm:t>
        <a:bodyPr/>
        <a:lstStyle/>
        <a:p>
          <a:r>
            <a:rPr lang="tr-TR" b="1" dirty="0">
              <a:solidFill>
                <a:schemeClr val="tx1"/>
              </a:solidFill>
            </a:rPr>
            <a:t>3. Oturum </a:t>
          </a:r>
        </a:p>
        <a:p>
          <a:r>
            <a:rPr lang="tr-TR" b="1" dirty="0" smtClean="0">
              <a:solidFill>
                <a:schemeClr val="tx1"/>
              </a:solidFill>
            </a:rPr>
            <a:t>[Yabancı Dil Testi]</a:t>
          </a:r>
          <a:endParaRPr lang="tr-TR" b="1" dirty="0">
            <a:solidFill>
              <a:schemeClr val="tx1"/>
            </a:solidFill>
          </a:endParaRPr>
        </a:p>
      </dgm:t>
    </dgm:pt>
    <dgm:pt modelId="{2C91F4D4-8149-4323-A36B-9E83F9DD0AF4}" type="parTrans" cxnId="{251749EC-F4A3-4C31-8AC1-68C630879829}">
      <dgm:prSet/>
      <dgm:spPr/>
      <dgm:t>
        <a:bodyPr/>
        <a:lstStyle/>
        <a:p>
          <a:endParaRPr lang="tr-TR" b="1">
            <a:solidFill>
              <a:schemeClr val="tx1"/>
            </a:solidFill>
          </a:endParaRPr>
        </a:p>
      </dgm:t>
    </dgm:pt>
    <dgm:pt modelId="{9611F52B-41FF-4279-919A-FFF5BCB2B20F}" type="sibTrans" cxnId="{251749EC-F4A3-4C31-8AC1-68C630879829}">
      <dgm:prSet/>
      <dgm:spPr/>
      <dgm:t>
        <a:bodyPr/>
        <a:lstStyle/>
        <a:p>
          <a:endParaRPr lang="tr-TR" b="1">
            <a:solidFill>
              <a:schemeClr val="tx1"/>
            </a:solidFill>
          </a:endParaRPr>
        </a:p>
      </dgm:t>
    </dgm:pt>
    <dgm:pt modelId="{8F1F6E8C-360B-4019-A374-2760ACCE90A9}" type="pres">
      <dgm:prSet presAssocID="{9F85DCED-5FB1-4A63-8D19-E17A51852FA4}" presName="Name0" presStyleCnt="0">
        <dgm:presLayoutVars>
          <dgm:chPref val="3"/>
          <dgm:dir/>
          <dgm:animLvl val="lvl"/>
          <dgm:resizeHandles/>
        </dgm:presLayoutVars>
      </dgm:prSet>
      <dgm:spPr/>
      <dgm:t>
        <a:bodyPr/>
        <a:lstStyle/>
        <a:p>
          <a:endParaRPr lang="tr-TR"/>
        </a:p>
      </dgm:t>
    </dgm:pt>
    <dgm:pt modelId="{945D8135-4F93-4AB1-A98A-672844C4F51B}" type="pres">
      <dgm:prSet presAssocID="{FDD1F436-D66B-4551-88C6-DDD3BF2B65AA}" presName="horFlow" presStyleCnt="0"/>
      <dgm:spPr/>
      <dgm:t>
        <a:bodyPr/>
        <a:lstStyle/>
        <a:p>
          <a:endParaRPr lang="tr-TR"/>
        </a:p>
      </dgm:t>
    </dgm:pt>
    <dgm:pt modelId="{B89851A2-92F1-4516-A097-260CD05B173E}" type="pres">
      <dgm:prSet presAssocID="{FDD1F436-D66B-4551-88C6-DDD3BF2B65AA}" presName="bigChev" presStyleLbl="node1" presStyleIdx="0" presStyleCnt="3" custScaleX="192126"/>
      <dgm:spPr/>
      <dgm:t>
        <a:bodyPr/>
        <a:lstStyle/>
        <a:p>
          <a:endParaRPr lang="tr-TR"/>
        </a:p>
      </dgm:t>
    </dgm:pt>
    <dgm:pt modelId="{88540838-CBE4-419F-8EBC-81A8B097A809}" type="pres">
      <dgm:prSet presAssocID="{5A7D814B-88C2-4933-825F-1B670B6BD2EC}" presName="parTrans" presStyleCnt="0"/>
      <dgm:spPr/>
      <dgm:t>
        <a:bodyPr/>
        <a:lstStyle/>
        <a:p>
          <a:endParaRPr lang="tr-TR"/>
        </a:p>
      </dgm:t>
    </dgm:pt>
    <dgm:pt modelId="{2C733F55-2408-4BC6-B9FF-213E551F6C8A}" type="pres">
      <dgm:prSet presAssocID="{5D7678AA-9798-4C1C-A239-CFE54EE1B7C0}" presName="node" presStyleLbl="alignAccFollowNode1" presStyleIdx="0" presStyleCnt="3" custScaleX="199686">
        <dgm:presLayoutVars>
          <dgm:bulletEnabled val="1"/>
        </dgm:presLayoutVars>
      </dgm:prSet>
      <dgm:spPr/>
      <dgm:t>
        <a:bodyPr/>
        <a:lstStyle/>
        <a:p>
          <a:endParaRPr lang="tr-TR"/>
        </a:p>
      </dgm:t>
    </dgm:pt>
    <dgm:pt modelId="{BB772997-FC07-44ED-B766-34AB65EBA20D}" type="pres">
      <dgm:prSet presAssocID="{FDD1F436-D66B-4551-88C6-DDD3BF2B65AA}" presName="vSp" presStyleCnt="0"/>
      <dgm:spPr/>
      <dgm:t>
        <a:bodyPr/>
        <a:lstStyle/>
        <a:p>
          <a:endParaRPr lang="tr-TR"/>
        </a:p>
      </dgm:t>
    </dgm:pt>
    <dgm:pt modelId="{37BD7229-575D-4143-991A-E14268E82620}" type="pres">
      <dgm:prSet presAssocID="{0188694A-5C23-430E-BAC1-2DC8DA75D0CF}" presName="horFlow" presStyleCnt="0"/>
      <dgm:spPr/>
      <dgm:t>
        <a:bodyPr/>
        <a:lstStyle/>
        <a:p>
          <a:endParaRPr lang="tr-TR"/>
        </a:p>
      </dgm:t>
    </dgm:pt>
    <dgm:pt modelId="{72071487-1669-4399-BF08-0BC57F1E5147}" type="pres">
      <dgm:prSet presAssocID="{0188694A-5C23-430E-BAC1-2DC8DA75D0CF}" presName="bigChev" presStyleLbl="node1" presStyleIdx="1" presStyleCnt="3" custScaleX="192126"/>
      <dgm:spPr/>
      <dgm:t>
        <a:bodyPr/>
        <a:lstStyle/>
        <a:p>
          <a:endParaRPr lang="tr-TR"/>
        </a:p>
      </dgm:t>
    </dgm:pt>
    <dgm:pt modelId="{8C1C3AE6-68B5-4911-A856-863D40281B77}" type="pres">
      <dgm:prSet presAssocID="{01DC29CD-DFF6-4930-AB70-5E7977516D31}" presName="parTrans" presStyleCnt="0"/>
      <dgm:spPr/>
      <dgm:t>
        <a:bodyPr/>
        <a:lstStyle/>
        <a:p>
          <a:endParaRPr lang="tr-TR"/>
        </a:p>
      </dgm:t>
    </dgm:pt>
    <dgm:pt modelId="{48EAEA2F-0732-44F1-84FE-3D6BF7C5BDA5}" type="pres">
      <dgm:prSet presAssocID="{6135FC00-0E87-42E5-90A0-BF0206AE5CEE}" presName="node" presStyleLbl="alignAccFollowNode1" presStyleIdx="1" presStyleCnt="3" custScaleX="199686">
        <dgm:presLayoutVars>
          <dgm:bulletEnabled val="1"/>
        </dgm:presLayoutVars>
      </dgm:prSet>
      <dgm:spPr/>
      <dgm:t>
        <a:bodyPr/>
        <a:lstStyle/>
        <a:p>
          <a:endParaRPr lang="tr-TR"/>
        </a:p>
      </dgm:t>
    </dgm:pt>
    <dgm:pt modelId="{A2AD4C2D-2757-437A-849C-3CD5146EFE36}" type="pres">
      <dgm:prSet presAssocID="{0188694A-5C23-430E-BAC1-2DC8DA75D0CF}" presName="vSp" presStyleCnt="0"/>
      <dgm:spPr/>
      <dgm:t>
        <a:bodyPr/>
        <a:lstStyle/>
        <a:p>
          <a:endParaRPr lang="tr-TR"/>
        </a:p>
      </dgm:t>
    </dgm:pt>
    <dgm:pt modelId="{1AA885D0-C22E-4B50-A142-60BFA0D92198}" type="pres">
      <dgm:prSet presAssocID="{13496763-FF70-49FE-86B8-E1BBE6391F7D}" presName="horFlow" presStyleCnt="0"/>
      <dgm:spPr/>
      <dgm:t>
        <a:bodyPr/>
        <a:lstStyle/>
        <a:p>
          <a:endParaRPr lang="tr-TR"/>
        </a:p>
      </dgm:t>
    </dgm:pt>
    <dgm:pt modelId="{77F2B12D-6710-4F93-829C-2EA771E69132}" type="pres">
      <dgm:prSet presAssocID="{13496763-FF70-49FE-86B8-E1BBE6391F7D}" presName="bigChev" presStyleLbl="node1" presStyleIdx="2" presStyleCnt="3" custScaleX="192126"/>
      <dgm:spPr/>
      <dgm:t>
        <a:bodyPr/>
        <a:lstStyle/>
        <a:p>
          <a:endParaRPr lang="tr-TR"/>
        </a:p>
      </dgm:t>
    </dgm:pt>
    <dgm:pt modelId="{BFA1E280-EE2B-485E-93D2-5EB09875D251}" type="pres">
      <dgm:prSet presAssocID="{2C91F4D4-8149-4323-A36B-9E83F9DD0AF4}" presName="parTrans" presStyleCnt="0"/>
      <dgm:spPr/>
      <dgm:t>
        <a:bodyPr/>
        <a:lstStyle/>
        <a:p>
          <a:endParaRPr lang="tr-TR"/>
        </a:p>
      </dgm:t>
    </dgm:pt>
    <dgm:pt modelId="{F1874A1E-DD4D-4CE4-B89C-D14877B207E5}" type="pres">
      <dgm:prSet presAssocID="{82AA2C0F-424E-4A73-AD41-6508DE54AC3E}" presName="node" presStyleLbl="alignAccFollowNode1" presStyleIdx="2" presStyleCnt="3" custScaleX="199686">
        <dgm:presLayoutVars>
          <dgm:bulletEnabled val="1"/>
        </dgm:presLayoutVars>
      </dgm:prSet>
      <dgm:spPr/>
      <dgm:t>
        <a:bodyPr/>
        <a:lstStyle/>
        <a:p>
          <a:endParaRPr lang="tr-TR"/>
        </a:p>
      </dgm:t>
    </dgm:pt>
  </dgm:ptLst>
  <dgm:cxnLst>
    <dgm:cxn modelId="{E4510DFA-9FBC-491D-BFFE-5EB7C93D8507}" type="presOf" srcId="{FDD1F436-D66B-4551-88C6-DDD3BF2B65AA}" destId="{B89851A2-92F1-4516-A097-260CD05B173E}" srcOrd="0" destOrd="0" presId="urn:microsoft.com/office/officeart/2005/8/layout/lProcess3"/>
    <dgm:cxn modelId="{614A9DA4-A8AE-4CAB-9291-73C95BD7CAC6}" type="presOf" srcId="{9F85DCED-5FB1-4A63-8D19-E17A51852FA4}" destId="{8F1F6E8C-360B-4019-A374-2760ACCE90A9}" srcOrd="0" destOrd="0" presId="urn:microsoft.com/office/officeart/2005/8/layout/lProcess3"/>
    <dgm:cxn modelId="{251749EC-F4A3-4C31-8AC1-68C630879829}" srcId="{13496763-FF70-49FE-86B8-E1BBE6391F7D}" destId="{82AA2C0F-424E-4A73-AD41-6508DE54AC3E}" srcOrd="0" destOrd="0" parTransId="{2C91F4D4-8149-4323-A36B-9E83F9DD0AF4}" sibTransId="{9611F52B-41FF-4279-919A-FFF5BCB2B20F}"/>
    <dgm:cxn modelId="{3A3FC10B-20F8-4E40-99E5-0329BA9E509E}" type="presOf" srcId="{82AA2C0F-424E-4A73-AD41-6508DE54AC3E}" destId="{F1874A1E-DD4D-4CE4-B89C-D14877B207E5}" srcOrd="0" destOrd="0" presId="urn:microsoft.com/office/officeart/2005/8/layout/lProcess3"/>
    <dgm:cxn modelId="{16B8E250-7F3E-4A68-8E01-022F98E542C8}" srcId="{0188694A-5C23-430E-BAC1-2DC8DA75D0CF}" destId="{6135FC00-0E87-42E5-90A0-BF0206AE5CEE}" srcOrd="0" destOrd="0" parTransId="{01DC29CD-DFF6-4930-AB70-5E7977516D31}" sibTransId="{A89E7557-4831-4AC5-8CC6-47F08A1914E9}"/>
    <dgm:cxn modelId="{0D343210-88A2-48FA-9F81-E64933550127}" type="presOf" srcId="{13496763-FF70-49FE-86B8-E1BBE6391F7D}" destId="{77F2B12D-6710-4F93-829C-2EA771E69132}" srcOrd="0" destOrd="0" presId="urn:microsoft.com/office/officeart/2005/8/layout/lProcess3"/>
    <dgm:cxn modelId="{DC3F3935-5E4D-4722-83B5-4A2975D28C20}" srcId="{9F85DCED-5FB1-4A63-8D19-E17A51852FA4}" destId="{FDD1F436-D66B-4551-88C6-DDD3BF2B65AA}" srcOrd="0" destOrd="0" parTransId="{A15B43C6-69C4-4571-97CF-BBB73B68C046}" sibTransId="{DCE01034-CC7E-48CD-82FC-949D31D45DE4}"/>
    <dgm:cxn modelId="{1364CC35-3F3F-4CA5-96DD-DB9B9892AFF1}" type="presOf" srcId="{5D7678AA-9798-4C1C-A239-CFE54EE1B7C0}" destId="{2C733F55-2408-4BC6-B9FF-213E551F6C8A}" srcOrd="0" destOrd="0" presId="urn:microsoft.com/office/officeart/2005/8/layout/lProcess3"/>
    <dgm:cxn modelId="{0878F0D9-A316-4109-864A-2CF1D93C5307}" srcId="{9F85DCED-5FB1-4A63-8D19-E17A51852FA4}" destId="{13496763-FF70-49FE-86B8-E1BBE6391F7D}" srcOrd="2" destOrd="0" parTransId="{84C3F821-A662-4E37-9B12-378D3B981989}" sibTransId="{19C3570D-63F5-454B-B5C2-30D10FC2F1BE}"/>
    <dgm:cxn modelId="{D4ED2344-8B35-42C7-9E0C-704E673B1EDA}" type="presOf" srcId="{0188694A-5C23-430E-BAC1-2DC8DA75D0CF}" destId="{72071487-1669-4399-BF08-0BC57F1E5147}" srcOrd="0" destOrd="0" presId="urn:microsoft.com/office/officeart/2005/8/layout/lProcess3"/>
    <dgm:cxn modelId="{B48735DB-B270-445A-8270-314F98AE4BEE}" srcId="{FDD1F436-D66B-4551-88C6-DDD3BF2B65AA}" destId="{5D7678AA-9798-4C1C-A239-CFE54EE1B7C0}" srcOrd="0" destOrd="0" parTransId="{5A7D814B-88C2-4933-825F-1B670B6BD2EC}" sibTransId="{6CB9AFB7-2960-4D67-B1F6-96F688471BEA}"/>
    <dgm:cxn modelId="{0BAA366B-8EAB-443E-A881-652469BBB6F2}" srcId="{9F85DCED-5FB1-4A63-8D19-E17A51852FA4}" destId="{0188694A-5C23-430E-BAC1-2DC8DA75D0CF}" srcOrd="1" destOrd="0" parTransId="{8BDD489A-5B91-4FB2-A75E-22642103A186}" sibTransId="{AA9264EE-2A04-4062-ADCC-701C1C642649}"/>
    <dgm:cxn modelId="{284C1DC7-712A-44AC-B5DB-1B8BBEA0219A}" type="presOf" srcId="{6135FC00-0E87-42E5-90A0-BF0206AE5CEE}" destId="{48EAEA2F-0732-44F1-84FE-3D6BF7C5BDA5}" srcOrd="0" destOrd="0" presId="urn:microsoft.com/office/officeart/2005/8/layout/lProcess3"/>
    <dgm:cxn modelId="{CAC1F8D3-06CD-4076-B931-819855F70F2E}" type="presParOf" srcId="{8F1F6E8C-360B-4019-A374-2760ACCE90A9}" destId="{945D8135-4F93-4AB1-A98A-672844C4F51B}" srcOrd="0" destOrd="0" presId="urn:microsoft.com/office/officeart/2005/8/layout/lProcess3"/>
    <dgm:cxn modelId="{52B45382-3ED1-457F-BA48-B6A43C664B39}" type="presParOf" srcId="{945D8135-4F93-4AB1-A98A-672844C4F51B}" destId="{B89851A2-92F1-4516-A097-260CD05B173E}" srcOrd="0" destOrd="0" presId="urn:microsoft.com/office/officeart/2005/8/layout/lProcess3"/>
    <dgm:cxn modelId="{E650D58D-B2E7-4EFC-9616-3E0CA386A09C}" type="presParOf" srcId="{945D8135-4F93-4AB1-A98A-672844C4F51B}" destId="{88540838-CBE4-419F-8EBC-81A8B097A809}" srcOrd="1" destOrd="0" presId="urn:microsoft.com/office/officeart/2005/8/layout/lProcess3"/>
    <dgm:cxn modelId="{7AAFB5CA-5423-480A-8AC7-9B6D0F76ACCC}" type="presParOf" srcId="{945D8135-4F93-4AB1-A98A-672844C4F51B}" destId="{2C733F55-2408-4BC6-B9FF-213E551F6C8A}" srcOrd="2" destOrd="0" presId="urn:microsoft.com/office/officeart/2005/8/layout/lProcess3"/>
    <dgm:cxn modelId="{00D0F55D-2941-4C93-98E4-9B12F1E6B93C}" type="presParOf" srcId="{8F1F6E8C-360B-4019-A374-2760ACCE90A9}" destId="{BB772997-FC07-44ED-B766-34AB65EBA20D}" srcOrd="1" destOrd="0" presId="urn:microsoft.com/office/officeart/2005/8/layout/lProcess3"/>
    <dgm:cxn modelId="{2B989680-81C1-4F5B-A8BA-57497504B762}" type="presParOf" srcId="{8F1F6E8C-360B-4019-A374-2760ACCE90A9}" destId="{37BD7229-575D-4143-991A-E14268E82620}" srcOrd="2" destOrd="0" presId="urn:microsoft.com/office/officeart/2005/8/layout/lProcess3"/>
    <dgm:cxn modelId="{2F6BF0EB-D136-47F7-90A1-E0558F9834C9}" type="presParOf" srcId="{37BD7229-575D-4143-991A-E14268E82620}" destId="{72071487-1669-4399-BF08-0BC57F1E5147}" srcOrd="0" destOrd="0" presId="urn:microsoft.com/office/officeart/2005/8/layout/lProcess3"/>
    <dgm:cxn modelId="{3601CCC3-E738-4DE1-B852-6AFC099FF8FD}" type="presParOf" srcId="{37BD7229-575D-4143-991A-E14268E82620}" destId="{8C1C3AE6-68B5-4911-A856-863D40281B77}" srcOrd="1" destOrd="0" presId="urn:microsoft.com/office/officeart/2005/8/layout/lProcess3"/>
    <dgm:cxn modelId="{2C1C8C8D-4B1E-4D70-8CF4-C9A2946FCA27}" type="presParOf" srcId="{37BD7229-575D-4143-991A-E14268E82620}" destId="{48EAEA2F-0732-44F1-84FE-3D6BF7C5BDA5}" srcOrd="2" destOrd="0" presId="urn:microsoft.com/office/officeart/2005/8/layout/lProcess3"/>
    <dgm:cxn modelId="{51C0E2AC-4E28-45E3-A237-53051B87F76B}" type="presParOf" srcId="{8F1F6E8C-360B-4019-A374-2760ACCE90A9}" destId="{A2AD4C2D-2757-437A-849C-3CD5146EFE36}" srcOrd="3" destOrd="0" presId="urn:microsoft.com/office/officeart/2005/8/layout/lProcess3"/>
    <dgm:cxn modelId="{4938FB34-D732-41B8-9F01-B304EA495B8A}" type="presParOf" srcId="{8F1F6E8C-360B-4019-A374-2760ACCE90A9}" destId="{1AA885D0-C22E-4B50-A142-60BFA0D92198}" srcOrd="4" destOrd="0" presId="urn:microsoft.com/office/officeart/2005/8/layout/lProcess3"/>
    <dgm:cxn modelId="{114F48D3-C93A-41B6-8A87-B2067C7DCB7C}" type="presParOf" srcId="{1AA885D0-C22E-4B50-A142-60BFA0D92198}" destId="{77F2B12D-6710-4F93-829C-2EA771E69132}" srcOrd="0" destOrd="0" presId="urn:microsoft.com/office/officeart/2005/8/layout/lProcess3"/>
    <dgm:cxn modelId="{FD770BBB-D5EA-449F-BBF9-2E4ACF9543C1}" type="presParOf" srcId="{1AA885D0-C22E-4B50-A142-60BFA0D92198}" destId="{BFA1E280-EE2B-485E-93D2-5EB09875D251}" srcOrd="1" destOrd="0" presId="urn:microsoft.com/office/officeart/2005/8/layout/lProcess3"/>
    <dgm:cxn modelId="{C6D914CE-4FF4-4E67-8672-E8022DBA7375}" type="presParOf" srcId="{1AA885D0-C22E-4B50-A142-60BFA0D92198}" destId="{F1874A1E-DD4D-4CE4-B89C-D14877B207E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643F1-9C4D-4E0A-A85A-274C79925D87}" type="doc">
      <dgm:prSet loTypeId="urn:microsoft.com/office/officeart/2005/8/layout/equation1" loCatId="process" qsTypeId="urn:microsoft.com/office/officeart/2005/8/quickstyle/3d1" qsCatId="3D" csTypeId="urn:microsoft.com/office/officeart/2005/8/colors/colorful5" csCatId="colorful" phldr="1"/>
      <dgm:spPr/>
    </dgm:pt>
    <dgm:pt modelId="{9B5EF7FB-3845-432D-BFFF-4B9C4031762B}">
      <dgm:prSet phldrT="[Metin]"/>
      <dgm:spPr/>
      <dgm:t>
        <a:bodyPr/>
        <a:lstStyle/>
        <a:p>
          <a:r>
            <a:rPr lang="tr-TR" b="1" dirty="0" smtClean="0">
              <a:solidFill>
                <a:schemeClr val="tx1"/>
              </a:solidFill>
            </a:rPr>
            <a:t>100</a:t>
          </a:r>
          <a:endParaRPr lang="tr-TR" b="1" dirty="0">
            <a:solidFill>
              <a:schemeClr val="tx1"/>
            </a:solidFill>
          </a:endParaRPr>
        </a:p>
      </dgm:t>
    </dgm:pt>
    <dgm:pt modelId="{E1843885-8EAD-4C7C-8413-891277FA7AF9}" type="parTrans" cxnId="{114535A6-4BE1-4702-B7E5-49BB1C2FEE66}">
      <dgm:prSet/>
      <dgm:spPr/>
      <dgm:t>
        <a:bodyPr/>
        <a:lstStyle/>
        <a:p>
          <a:endParaRPr lang="tr-TR" b="1">
            <a:solidFill>
              <a:schemeClr val="tx1"/>
            </a:solidFill>
          </a:endParaRPr>
        </a:p>
      </dgm:t>
    </dgm:pt>
    <dgm:pt modelId="{29B58F8D-56D6-4DEA-B238-61B7C20DDCD3}" type="sibTrans" cxnId="{114535A6-4BE1-4702-B7E5-49BB1C2FEE66}">
      <dgm:prSet/>
      <dgm:spPr/>
      <dgm:t>
        <a:bodyPr/>
        <a:lstStyle/>
        <a:p>
          <a:endParaRPr lang="tr-TR" b="1">
            <a:solidFill>
              <a:schemeClr val="tx1"/>
            </a:solidFill>
          </a:endParaRPr>
        </a:p>
      </dgm:t>
    </dgm:pt>
    <dgm:pt modelId="{75722EA1-3725-44BA-9A57-DAA554D7B41E}">
      <dgm:prSet phldrT="[Metin]"/>
      <dgm:spPr/>
      <dgm:t>
        <a:bodyPr/>
        <a:lstStyle/>
        <a:p>
          <a:r>
            <a:rPr lang="tr-TR" b="1" dirty="0" smtClean="0">
              <a:solidFill>
                <a:schemeClr val="tx1"/>
              </a:solidFill>
            </a:rPr>
            <a:t>60</a:t>
          </a:r>
          <a:endParaRPr lang="tr-TR" b="1" dirty="0">
            <a:solidFill>
              <a:schemeClr val="tx1"/>
            </a:solidFill>
          </a:endParaRPr>
        </a:p>
      </dgm:t>
    </dgm:pt>
    <dgm:pt modelId="{0E06DC07-5F09-414A-B222-A2E119024858}" type="parTrans" cxnId="{578F21B0-2BC3-4386-85D8-6D00611A44AA}">
      <dgm:prSet/>
      <dgm:spPr/>
      <dgm:t>
        <a:bodyPr/>
        <a:lstStyle/>
        <a:p>
          <a:endParaRPr lang="tr-TR" b="1">
            <a:solidFill>
              <a:schemeClr val="tx1"/>
            </a:solidFill>
          </a:endParaRPr>
        </a:p>
      </dgm:t>
    </dgm:pt>
    <dgm:pt modelId="{CAFB814A-F9F4-4EEA-9985-03D07D93E853}" type="sibTrans" cxnId="{578F21B0-2BC3-4386-85D8-6D00611A44AA}">
      <dgm:prSet/>
      <dgm:spPr/>
      <dgm:t>
        <a:bodyPr/>
        <a:lstStyle/>
        <a:p>
          <a:endParaRPr lang="tr-TR" b="1">
            <a:solidFill>
              <a:schemeClr val="tx1"/>
            </a:solidFill>
          </a:endParaRPr>
        </a:p>
      </dgm:t>
    </dgm:pt>
    <dgm:pt modelId="{8DD6EC77-3684-484A-9519-C91DB432129F}">
      <dgm:prSet phldrT="[Metin]"/>
      <dgm:spPr/>
      <dgm:t>
        <a:bodyPr/>
        <a:lstStyle/>
        <a:p>
          <a:r>
            <a:rPr lang="tr-TR" b="1" dirty="0" smtClean="0">
              <a:solidFill>
                <a:schemeClr val="tx1"/>
              </a:solidFill>
            </a:rPr>
            <a:t>560</a:t>
          </a:r>
          <a:endParaRPr lang="tr-TR" b="1" dirty="0">
            <a:solidFill>
              <a:schemeClr val="tx1"/>
            </a:solidFill>
          </a:endParaRPr>
        </a:p>
      </dgm:t>
    </dgm:pt>
    <dgm:pt modelId="{D244A3E6-94A6-4188-83FC-957B0DF78560}" type="parTrans" cxnId="{957A72EE-71C7-49F9-BF84-DADCDEBFE61A}">
      <dgm:prSet/>
      <dgm:spPr/>
      <dgm:t>
        <a:bodyPr/>
        <a:lstStyle/>
        <a:p>
          <a:endParaRPr lang="tr-TR" b="1">
            <a:solidFill>
              <a:schemeClr val="tx1"/>
            </a:solidFill>
          </a:endParaRPr>
        </a:p>
      </dgm:t>
    </dgm:pt>
    <dgm:pt modelId="{27E4BFAC-C1F3-4591-8E59-A4C7E8DBFA49}" type="sibTrans" cxnId="{957A72EE-71C7-49F9-BF84-DADCDEBFE61A}">
      <dgm:prSet/>
      <dgm:spPr/>
      <dgm:t>
        <a:bodyPr/>
        <a:lstStyle/>
        <a:p>
          <a:endParaRPr lang="tr-TR" b="1">
            <a:solidFill>
              <a:schemeClr val="tx1"/>
            </a:solidFill>
          </a:endParaRPr>
        </a:p>
      </dgm:t>
    </dgm:pt>
    <dgm:pt modelId="{E274A1DC-D12C-414A-BD41-65A59B0BA8EA}">
      <dgm:prSet/>
      <dgm:spPr/>
      <dgm:t>
        <a:bodyPr/>
        <a:lstStyle/>
        <a:p>
          <a:r>
            <a:rPr lang="tr-TR" b="1" dirty="0" smtClean="0">
              <a:solidFill>
                <a:schemeClr val="tx1"/>
              </a:solidFill>
            </a:rPr>
            <a:t>400</a:t>
          </a:r>
          <a:endParaRPr lang="tr-TR" b="1" dirty="0">
            <a:solidFill>
              <a:schemeClr val="tx1"/>
            </a:solidFill>
          </a:endParaRPr>
        </a:p>
      </dgm:t>
    </dgm:pt>
    <dgm:pt modelId="{E9C5FB12-1885-4C90-A15F-28B64586CFEA}" type="parTrans" cxnId="{4F50D1E6-BDFE-4B55-8937-049DA505C46A}">
      <dgm:prSet/>
      <dgm:spPr/>
      <dgm:t>
        <a:bodyPr/>
        <a:lstStyle/>
        <a:p>
          <a:endParaRPr lang="tr-TR" b="1">
            <a:solidFill>
              <a:schemeClr val="tx1"/>
            </a:solidFill>
          </a:endParaRPr>
        </a:p>
      </dgm:t>
    </dgm:pt>
    <dgm:pt modelId="{A942A2BE-2B47-44F1-912E-DBB27DAD0A76}" type="sibTrans" cxnId="{4F50D1E6-BDFE-4B55-8937-049DA505C46A}">
      <dgm:prSet/>
      <dgm:spPr/>
      <dgm:t>
        <a:bodyPr/>
        <a:lstStyle/>
        <a:p>
          <a:endParaRPr lang="tr-TR" b="1">
            <a:solidFill>
              <a:schemeClr val="tx1"/>
            </a:solidFill>
          </a:endParaRPr>
        </a:p>
      </dgm:t>
    </dgm:pt>
    <dgm:pt modelId="{F77D489A-2D77-4E6B-8D02-CEF9D5E903B0}" type="pres">
      <dgm:prSet presAssocID="{EE6643F1-9C4D-4E0A-A85A-274C79925D87}" presName="linearFlow" presStyleCnt="0">
        <dgm:presLayoutVars>
          <dgm:dir/>
          <dgm:resizeHandles val="exact"/>
        </dgm:presLayoutVars>
      </dgm:prSet>
      <dgm:spPr/>
    </dgm:pt>
    <dgm:pt modelId="{65734AB2-BE5F-4487-9913-F1DEDE09126C}" type="pres">
      <dgm:prSet presAssocID="{9B5EF7FB-3845-432D-BFFF-4B9C4031762B}" presName="node" presStyleLbl="node1" presStyleIdx="0" presStyleCnt="4">
        <dgm:presLayoutVars>
          <dgm:bulletEnabled val="1"/>
        </dgm:presLayoutVars>
      </dgm:prSet>
      <dgm:spPr/>
      <dgm:t>
        <a:bodyPr/>
        <a:lstStyle/>
        <a:p>
          <a:endParaRPr lang="tr-TR"/>
        </a:p>
      </dgm:t>
    </dgm:pt>
    <dgm:pt modelId="{EA833EA1-9B65-40EE-B8AD-11C7327F8450}" type="pres">
      <dgm:prSet presAssocID="{29B58F8D-56D6-4DEA-B238-61B7C20DDCD3}" presName="spacerL" presStyleCnt="0"/>
      <dgm:spPr/>
    </dgm:pt>
    <dgm:pt modelId="{CF3CECF7-E47F-451E-A171-99A7324A838A}" type="pres">
      <dgm:prSet presAssocID="{29B58F8D-56D6-4DEA-B238-61B7C20DDCD3}" presName="sibTrans" presStyleLbl="sibTrans2D1" presStyleIdx="0" presStyleCnt="3"/>
      <dgm:spPr/>
      <dgm:t>
        <a:bodyPr/>
        <a:lstStyle/>
        <a:p>
          <a:endParaRPr lang="tr-TR"/>
        </a:p>
      </dgm:t>
    </dgm:pt>
    <dgm:pt modelId="{266DE694-801E-47D4-A855-1CCBEF03E92B}" type="pres">
      <dgm:prSet presAssocID="{29B58F8D-56D6-4DEA-B238-61B7C20DDCD3}" presName="spacerR" presStyleCnt="0"/>
      <dgm:spPr/>
    </dgm:pt>
    <dgm:pt modelId="{04A7D812-0F17-4864-B05F-EF3364DC53E3}" type="pres">
      <dgm:prSet presAssocID="{E274A1DC-D12C-414A-BD41-65A59B0BA8EA}" presName="node" presStyleLbl="node1" presStyleIdx="1" presStyleCnt="4">
        <dgm:presLayoutVars>
          <dgm:bulletEnabled val="1"/>
        </dgm:presLayoutVars>
      </dgm:prSet>
      <dgm:spPr/>
      <dgm:t>
        <a:bodyPr/>
        <a:lstStyle/>
        <a:p>
          <a:endParaRPr lang="tr-TR"/>
        </a:p>
      </dgm:t>
    </dgm:pt>
    <dgm:pt modelId="{BED14EB4-ECAF-4D87-8CB3-40B9C9BF1D83}" type="pres">
      <dgm:prSet presAssocID="{A942A2BE-2B47-44F1-912E-DBB27DAD0A76}" presName="spacerL" presStyleCnt="0"/>
      <dgm:spPr/>
    </dgm:pt>
    <dgm:pt modelId="{952E5992-56F5-4EB2-9134-A7FDA4795CFD}" type="pres">
      <dgm:prSet presAssocID="{A942A2BE-2B47-44F1-912E-DBB27DAD0A76}" presName="sibTrans" presStyleLbl="sibTrans2D1" presStyleIdx="1" presStyleCnt="3"/>
      <dgm:spPr/>
      <dgm:t>
        <a:bodyPr/>
        <a:lstStyle/>
        <a:p>
          <a:endParaRPr lang="tr-TR"/>
        </a:p>
      </dgm:t>
    </dgm:pt>
    <dgm:pt modelId="{3273E63F-DB52-468B-967D-2DE852C2E483}" type="pres">
      <dgm:prSet presAssocID="{A942A2BE-2B47-44F1-912E-DBB27DAD0A76}" presName="spacerR" presStyleCnt="0"/>
      <dgm:spPr/>
    </dgm:pt>
    <dgm:pt modelId="{74A40645-C58F-4D6D-A5AB-1912C272AB5C}" type="pres">
      <dgm:prSet presAssocID="{75722EA1-3725-44BA-9A57-DAA554D7B41E}" presName="node" presStyleLbl="node1" presStyleIdx="2" presStyleCnt="4">
        <dgm:presLayoutVars>
          <dgm:bulletEnabled val="1"/>
        </dgm:presLayoutVars>
      </dgm:prSet>
      <dgm:spPr/>
      <dgm:t>
        <a:bodyPr/>
        <a:lstStyle/>
        <a:p>
          <a:endParaRPr lang="tr-TR"/>
        </a:p>
      </dgm:t>
    </dgm:pt>
    <dgm:pt modelId="{9F02590B-3D4C-459D-B7D7-35EA30349688}" type="pres">
      <dgm:prSet presAssocID="{CAFB814A-F9F4-4EEA-9985-03D07D93E853}" presName="spacerL" presStyleCnt="0"/>
      <dgm:spPr/>
    </dgm:pt>
    <dgm:pt modelId="{D32CD291-5BD0-449C-9E04-DFA0CA46744B}" type="pres">
      <dgm:prSet presAssocID="{CAFB814A-F9F4-4EEA-9985-03D07D93E853}" presName="sibTrans" presStyleLbl="sibTrans2D1" presStyleIdx="2" presStyleCnt="3"/>
      <dgm:spPr/>
      <dgm:t>
        <a:bodyPr/>
        <a:lstStyle/>
        <a:p>
          <a:endParaRPr lang="tr-TR"/>
        </a:p>
      </dgm:t>
    </dgm:pt>
    <dgm:pt modelId="{174FD1DE-36AA-4012-BE50-3148AE34B33A}" type="pres">
      <dgm:prSet presAssocID="{CAFB814A-F9F4-4EEA-9985-03D07D93E853}" presName="spacerR" presStyleCnt="0"/>
      <dgm:spPr/>
    </dgm:pt>
    <dgm:pt modelId="{D181BF8F-BBFF-4103-A75B-6D672AD19C3C}" type="pres">
      <dgm:prSet presAssocID="{8DD6EC77-3684-484A-9519-C91DB432129F}" presName="node" presStyleLbl="node1" presStyleIdx="3" presStyleCnt="4">
        <dgm:presLayoutVars>
          <dgm:bulletEnabled val="1"/>
        </dgm:presLayoutVars>
      </dgm:prSet>
      <dgm:spPr/>
      <dgm:t>
        <a:bodyPr/>
        <a:lstStyle/>
        <a:p>
          <a:endParaRPr lang="tr-TR"/>
        </a:p>
      </dgm:t>
    </dgm:pt>
  </dgm:ptLst>
  <dgm:cxnLst>
    <dgm:cxn modelId="{A29DFD6E-E4E5-4C0A-8304-BDAA32A5DBF0}" type="presOf" srcId="{A942A2BE-2B47-44F1-912E-DBB27DAD0A76}" destId="{952E5992-56F5-4EB2-9134-A7FDA4795CFD}" srcOrd="0" destOrd="0" presId="urn:microsoft.com/office/officeart/2005/8/layout/equation1"/>
    <dgm:cxn modelId="{BC257EA0-4253-42A5-93A4-8A45A202AE6E}" type="presOf" srcId="{CAFB814A-F9F4-4EEA-9985-03D07D93E853}" destId="{D32CD291-5BD0-449C-9E04-DFA0CA46744B}" srcOrd="0" destOrd="0" presId="urn:microsoft.com/office/officeart/2005/8/layout/equation1"/>
    <dgm:cxn modelId="{4F50D1E6-BDFE-4B55-8937-049DA505C46A}" srcId="{EE6643F1-9C4D-4E0A-A85A-274C79925D87}" destId="{E274A1DC-D12C-414A-BD41-65A59B0BA8EA}" srcOrd="1" destOrd="0" parTransId="{E9C5FB12-1885-4C90-A15F-28B64586CFEA}" sibTransId="{A942A2BE-2B47-44F1-912E-DBB27DAD0A76}"/>
    <dgm:cxn modelId="{0EFD7C0B-F23F-43EA-801B-FDF323973DA1}" type="presOf" srcId="{9B5EF7FB-3845-432D-BFFF-4B9C4031762B}" destId="{65734AB2-BE5F-4487-9913-F1DEDE09126C}" srcOrd="0" destOrd="0" presId="urn:microsoft.com/office/officeart/2005/8/layout/equation1"/>
    <dgm:cxn modelId="{6D211E58-6956-408D-B4E5-A5A97C537540}" type="presOf" srcId="{75722EA1-3725-44BA-9A57-DAA554D7B41E}" destId="{74A40645-C58F-4D6D-A5AB-1912C272AB5C}" srcOrd="0" destOrd="0" presId="urn:microsoft.com/office/officeart/2005/8/layout/equation1"/>
    <dgm:cxn modelId="{9A354510-EC68-42C7-9FE1-C8DD8B9A2AE6}" type="presOf" srcId="{E274A1DC-D12C-414A-BD41-65A59B0BA8EA}" destId="{04A7D812-0F17-4864-B05F-EF3364DC53E3}" srcOrd="0" destOrd="0" presId="urn:microsoft.com/office/officeart/2005/8/layout/equation1"/>
    <dgm:cxn modelId="{B4FFCD7A-1B05-4801-8610-30EC20B5308B}" type="presOf" srcId="{EE6643F1-9C4D-4E0A-A85A-274C79925D87}" destId="{F77D489A-2D77-4E6B-8D02-CEF9D5E903B0}" srcOrd="0" destOrd="0" presId="urn:microsoft.com/office/officeart/2005/8/layout/equation1"/>
    <dgm:cxn modelId="{114535A6-4BE1-4702-B7E5-49BB1C2FEE66}" srcId="{EE6643F1-9C4D-4E0A-A85A-274C79925D87}" destId="{9B5EF7FB-3845-432D-BFFF-4B9C4031762B}" srcOrd="0" destOrd="0" parTransId="{E1843885-8EAD-4C7C-8413-891277FA7AF9}" sibTransId="{29B58F8D-56D6-4DEA-B238-61B7C20DDCD3}"/>
    <dgm:cxn modelId="{86C8FB9E-0DB8-4C12-A5FF-2EF5797135C2}" type="presOf" srcId="{29B58F8D-56D6-4DEA-B238-61B7C20DDCD3}" destId="{CF3CECF7-E47F-451E-A171-99A7324A838A}" srcOrd="0" destOrd="0" presId="urn:microsoft.com/office/officeart/2005/8/layout/equation1"/>
    <dgm:cxn modelId="{578F21B0-2BC3-4386-85D8-6D00611A44AA}" srcId="{EE6643F1-9C4D-4E0A-A85A-274C79925D87}" destId="{75722EA1-3725-44BA-9A57-DAA554D7B41E}" srcOrd="2" destOrd="0" parTransId="{0E06DC07-5F09-414A-B222-A2E119024858}" sibTransId="{CAFB814A-F9F4-4EEA-9985-03D07D93E853}"/>
    <dgm:cxn modelId="{957A72EE-71C7-49F9-BF84-DADCDEBFE61A}" srcId="{EE6643F1-9C4D-4E0A-A85A-274C79925D87}" destId="{8DD6EC77-3684-484A-9519-C91DB432129F}" srcOrd="3" destOrd="0" parTransId="{D244A3E6-94A6-4188-83FC-957B0DF78560}" sibTransId="{27E4BFAC-C1F3-4591-8E59-A4C7E8DBFA49}"/>
    <dgm:cxn modelId="{E04CFE3C-FE50-414E-952A-4C8B83FDB462}" type="presOf" srcId="{8DD6EC77-3684-484A-9519-C91DB432129F}" destId="{D181BF8F-BBFF-4103-A75B-6D672AD19C3C}" srcOrd="0" destOrd="0" presId="urn:microsoft.com/office/officeart/2005/8/layout/equation1"/>
    <dgm:cxn modelId="{417C3C44-04F0-42F7-B41B-E012372D6BBB}" type="presParOf" srcId="{F77D489A-2D77-4E6B-8D02-CEF9D5E903B0}" destId="{65734AB2-BE5F-4487-9913-F1DEDE09126C}" srcOrd="0" destOrd="0" presId="urn:microsoft.com/office/officeart/2005/8/layout/equation1"/>
    <dgm:cxn modelId="{4E9D27B8-2B40-4E13-81B8-0BB616A7BA5C}" type="presParOf" srcId="{F77D489A-2D77-4E6B-8D02-CEF9D5E903B0}" destId="{EA833EA1-9B65-40EE-B8AD-11C7327F8450}" srcOrd="1" destOrd="0" presId="urn:microsoft.com/office/officeart/2005/8/layout/equation1"/>
    <dgm:cxn modelId="{207B3503-1D17-4A1A-A081-6A398C251E43}" type="presParOf" srcId="{F77D489A-2D77-4E6B-8D02-CEF9D5E903B0}" destId="{CF3CECF7-E47F-451E-A171-99A7324A838A}" srcOrd="2" destOrd="0" presId="urn:microsoft.com/office/officeart/2005/8/layout/equation1"/>
    <dgm:cxn modelId="{62431C8D-2C62-4C3A-A96B-43BDA54D6584}" type="presParOf" srcId="{F77D489A-2D77-4E6B-8D02-CEF9D5E903B0}" destId="{266DE694-801E-47D4-A855-1CCBEF03E92B}" srcOrd="3" destOrd="0" presId="urn:microsoft.com/office/officeart/2005/8/layout/equation1"/>
    <dgm:cxn modelId="{645FBB1C-BE83-4197-9801-4C6983769AA8}" type="presParOf" srcId="{F77D489A-2D77-4E6B-8D02-CEF9D5E903B0}" destId="{04A7D812-0F17-4864-B05F-EF3364DC53E3}" srcOrd="4" destOrd="0" presId="urn:microsoft.com/office/officeart/2005/8/layout/equation1"/>
    <dgm:cxn modelId="{63FC5785-9EE3-4607-8C1C-B160BDB18FB8}" type="presParOf" srcId="{F77D489A-2D77-4E6B-8D02-CEF9D5E903B0}" destId="{BED14EB4-ECAF-4D87-8CB3-40B9C9BF1D83}" srcOrd="5" destOrd="0" presId="urn:microsoft.com/office/officeart/2005/8/layout/equation1"/>
    <dgm:cxn modelId="{4E4F2AAF-9F2C-414F-8D25-2982EB646B5C}" type="presParOf" srcId="{F77D489A-2D77-4E6B-8D02-CEF9D5E903B0}" destId="{952E5992-56F5-4EB2-9134-A7FDA4795CFD}" srcOrd="6" destOrd="0" presId="urn:microsoft.com/office/officeart/2005/8/layout/equation1"/>
    <dgm:cxn modelId="{B12208D8-2FFD-485D-AE86-720A8EF57AB9}" type="presParOf" srcId="{F77D489A-2D77-4E6B-8D02-CEF9D5E903B0}" destId="{3273E63F-DB52-468B-967D-2DE852C2E483}" srcOrd="7" destOrd="0" presId="urn:microsoft.com/office/officeart/2005/8/layout/equation1"/>
    <dgm:cxn modelId="{0C7E9426-A17E-4E2F-9591-7273174D73EA}" type="presParOf" srcId="{F77D489A-2D77-4E6B-8D02-CEF9D5E903B0}" destId="{74A40645-C58F-4D6D-A5AB-1912C272AB5C}" srcOrd="8" destOrd="0" presId="urn:microsoft.com/office/officeart/2005/8/layout/equation1"/>
    <dgm:cxn modelId="{88003084-CA87-4481-9E7A-F7E275E14B5C}" type="presParOf" srcId="{F77D489A-2D77-4E6B-8D02-CEF9D5E903B0}" destId="{9F02590B-3D4C-459D-B7D7-35EA30349688}" srcOrd="9" destOrd="0" presId="urn:microsoft.com/office/officeart/2005/8/layout/equation1"/>
    <dgm:cxn modelId="{4E5AFA35-DC73-4836-A5B9-4EB5B8C2068C}" type="presParOf" srcId="{F77D489A-2D77-4E6B-8D02-CEF9D5E903B0}" destId="{D32CD291-5BD0-449C-9E04-DFA0CA46744B}" srcOrd="10" destOrd="0" presId="urn:microsoft.com/office/officeart/2005/8/layout/equation1"/>
    <dgm:cxn modelId="{55F1BE68-A6EF-45B9-8CAC-6B48066D1D32}" type="presParOf" srcId="{F77D489A-2D77-4E6B-8D02-CEF9D5E903B0}" destId="{174FD1DE-36AA-4012-BE50-3148AE34B33A}" srcOrd="11" destOrd="0" presId="urn:microsoft.com/office/officeart/2005/8/layout/equation1"/>
    <dgm:cxn modelId="{DA16C9FA-F8B6-4289-8516-CE08F0FB3974}" type="presParOf" srcId="{F77D489A-2D77-4E6B-8D02-CEF9D5E903B0}" destId="{D181BF8F-BBFF-4103-A75B-6D672AD19C3C}"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B2927A-5242-467F-95C9-B5932DCC7C3D}"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tr-TR"/>
        </a:p>
      </dgm:t>
    </dgm:pt>
    <dgm:pt modelId="{E7A59E2F-E7D0-46CD-A49A-470752CA2F41}">
      <dgm:prSet phldrT="[Metin]" custT="1"/>
      <dgm:spPr/>
      <dgm:t>
        <a:bodyPr/>
        <a:lstStyle/>
        <a:p>
          <a:pPr algn="ctr" fontAlgn="auto">
            <a:spcBef>
              <a:spcPts val="0"/>
            </a:spcBef>
            <a:spcAft>
              <a:spcPts val="0"/>
            </a:spcAft>
            <a:defRPr/>
          </a:pPr>
          <a:r>
            <a:rPr lang="tr-TR" sz="2000" dirty="0" smtClean="0">
              <a:solidFill>
                <a:schemeClr val="tx1"/>
              </a:solidFill>
            </a:rPr>
            <a:t>Adayların bir </a:t>
          </a:r>
          <a:r>
            <a:rPr lang="tr-TR" sz="2000" b="1" u="sng" dirty="0" smtClean="0">
              <a:solidFill>
                <a:schemeClr val="tx1"/>
              </a:solidFill>
              <a:effectLst>
                <a:outerShdw blurRad="38100" dist="38100" dir="2700000" algn="tl">
                  <a:srgbClr val="000000">
                    <a:alpha val="43137"/>
                  </a:srgbClr>
                </a:outerShdw>
              </a:effectLst>
            </a:rPr>
            <a:t>ÖNLİSANS  ve  ÖZEL YETENEKLE </a:t>
          </a:r>
          <a:r>
            <a:rPr lang="tr-TR" sz="2000" b="0" u="none" dirty="0" smtClean="0">
              <a:solidFill>
                <a:schemeClr val="tx1"/>
              </a:solidFill>
              <a:effectLst/>
            </a:rPr>
            <a:t>öğrenci kabul eden lisans programlarını </a:t>
          </a:r>
          <a:r>
            <a:rPr lang="tr-TR" sz="2000" dirty="0" smtClean="0">
              <a:solidFill>
                <a:schemeClr val="tx1"/>
              </a:solidFill>
            </a:rPr>
            <a:t>tercih edebilmeleri için </a:t>
          </a:r>
        </a:p>
        <a:p>
          <a:pPr algn="ctr" fontAlgn="auto">
            <a:spcBef>
              <a:spcPts val="0"/>
            </a:spcBef>
            <a:spcAft>
              <a:spcPts val="0"/>
            </a:spcAft>
            <a:defRPr/>
          </a:pPr>
          <a:r>
            <a:rPr lang="tr-TR" sz="2000" dirty="0" smtClean="0">
              <a:solidFill>
                <a:schemeClr val="tx1"/>
              </a:solidFill>
            </a:rPr>
            <a:t>TYT-Puanı </a:t>
          </a:r>
          <a:r>
            <a:rPr lang="tr-TR" sz="2200" b="1" dirty="0" smtClean="0">
              <a:solidFill>
                <a:schemeClr val="tx1"/>
              </a:solidFill>
              <a:effectLst>
                <a:outerShdw blurRad="38100" dist="38100" dir="2700000" algn="tl">
                  <a:srgbClr val="000000">
                    <a:alpha val="43137"/>
                  </a:srgbClr>
                </a:outerShdw>
              </a:effectLst>
            </a:rPr>
            <a:t>en az </a:t>
          </a:r>
          <a:r>
            <a:rPr lang="tr-TR" sz="2200" b="1" dirty="0" smtClean="0">
              <a:solidFill>
                <a:schemeClr val="tx1"/>
              </a:solidFill>
            </a:rPr>
            <a:t>150</a:t>
          </a:r>
          <a:r>
            <a:rPr lang="tr-TR" sz="2200" dirty="0" smtClean="0">
              <a:solidFill>
                <a:schemeClr val="tx1"/>
              </a:solidFill>
            </a:rPr>
            <a:t> </a:t>
          </a:r>
          <a:r>
            <a:rPr lang="tr-TR" sz="2000" dirty="0" smtClean="0">
              <a:solidFill>
                <a:schemeClr val="tx1"/>
              </a:solidFill>
            </a:rPr>
            <a:t>olması gereklidir.</a:t>
          </a:r>
        </a:p>
        <a:p>
          <a:pPr algn="ctr" fontAlgn="auto">
            <a:spcBef>
              <a:spcPts val="0"/>
            </a:spcBef>
            <a:spcAft>
              <a:spcPts val="0"/>
            </a:spcAft>
            <a:defRPr/>
          </a:pPr>
          <a:endParaRPr lang="tr-TR" sz="2000" dirty="0" smtClean="0">
            <a:solidFill>
              <a:schemeClr val="tx1"/>
            </a:solidFill>
          </a:endParaRPr>
        </a:p>
        <a:p>
          <a:pPr algn="ctr" fontAlgn="auto">
            <a:spcBef>
              <a:spcPts val="0"/>
            </a:spcBef>
            <a:spcAft>
              <a:spcPts val="0"/>
            </a:spcAft>
            <a:defRPr/>
          </a:pPr>
          <a:endParaRPr lang="tr-TR" sz="2000" dirty="0" smtClean="0">
            <a:solidFill>
              <a:schemeClr val="tx1"/>
            </a:solidFill>
          </a:endParaRPr>
        </a:p>
      </dgm:t>
    </dgm:pt>
    <dgm:pt modelId="{50B435C7-4043-423A-BE71-F59DEC4241F1}" type="parTrans" cxnId="{1D8B5136-77D7-484F-916D-D2F0DDB11543}">
      <dgm:prSet/>
      <dgm:spPr/>
      <dgm:t>
        <a:bodyPr/>
        <a:lstStyle/>
        <a:p>
          <a:endParaRPr lang="tr-TR">
            <a:solidFill>
              <a:schemeClr val="tx1"/>
            </a:solidFill>
          </a:endParaRPr>
        </a:p>
      </dgm:t>
    </dgm:pt>
    <dgm:pt modelId="{E7DF767F-A2E4-4288-B1D1-96230F0EFBC4}" type="sibTrans" cxnId="{1D8B5136-77D7-484F-916D-D2F0DDB11543}">
      <dgm:prSet/>
      <dgm:spPr/>
      <dgm:t>
        <a:bodyPr/>
        <a:lstStyle/>
        <a:p>
          <a:endParaRPr lang="tr-TR">
            <a:solidFill>
              <a:schemeClr val="tx1"/>
            </a:solidFill>
          </a:endParaRPr>
        </a:p>
      </dgm:t>
    </dgm:pt>
    <dgm:pt modelId="{FEBE8DF3-3BF3-4595-BB3C-81B41168674E}">
      <dgm:prSet phldrT="[Metin]" custT="1"/>
      <dgm:spPr/>
      <dgm:t>
        <a:bodyPr/>
        <a:lstStyle/>
        <a:p>
          <a:pPr algn="ctr" fontAlgn="auto">
            <a:spcBef>
              <a:spcPts val="0"/>
            </a:spcBef>
            <a:spcAft>
              <a:spcPts val="0"/>
            </a:spcAft>
            <a:defRPr/>
          </a:pPr>
          <a:r>
            <a:rPr lang="tr-TR" sz="2000" dirty="0" smtClean="0">
              <a:solidFill>
                <a:schemeClr val="tx1"/>
              </a:solidFill>
            </a:rPr>
            <a:t>Temel Yeterlilik Testi Puanı </a:t>
          </a:r>
          <a:r>
            <a:rPr lang="tr-TR" sz="2800" b="1" dirty="0" smtClean="0">
              <a:solidFill>
                <a:schemeClr val="tx1"/>
              </a:solidFill>
            </a:rPr>
            <a:t>170</a:t>
          </a:r>
          <a:r>
            <a:rPr lang="tr-TR" sz="2000" dirty="0" smtClean="0">
              <a:solidFill>
                <a:schemeClr val="tx1"/>
              </a:solidFill>
            </a:rPr>
            <a:t> ve üzeri olan adaylar</a:t>
          </a:r>
        </a:p>
        <a:p>
          <a:pPr algn="ctr" fontAlgn="auto">
            <a:spcBef>
              <a:spcPts val="0"/>
            </a:spcBef>
            <a:spcAft>
              <a:spcPts val="0"/>
            </a:spcAft>
            <a:defRPr/>
          </a:pPr>
          <a:r>
            <a:rPr lang="tr-TR" sz="2800" dirty="0" smtClean="0">
              <a:solidFill>
                <a:schemeClr val="tx1"/>
              </a:solidFill>
            </a:rPr>
            <a:t> </a:t>
          </a:r>
          <a:r>
            <a:rPr lang="tr-TR" sz="2800" b="1" u="sng" dirty="0" smtClean="0">
              <a:solidFill>
                <a:schemeClr val="tx1"/>
              </a:solidFill>
              <a:effectLst>
                <a:outerShdw blurRad="38100" dist="38100" dir="2700000" algn="tl">
                  <a:srgbClr val="000000">
                    <a:alpha val="43137"/>
                  </a:srgbClr>
                </a:outerShdw>
              </a:effectLst>
            </a:rPr>
            <a:t>LİSANS</a:t>
          </a:r>
          <a:r>
            <a:rPr lang="tr-TR" sz="2800" dirty="0" smtClean="0">
              <a:solidFill>
                <a:schemeClr val="tx1"/>
              </a:solidFill>
            </a:rPr>
            <a:t> </a:t>
          </a:r>
          <a:r>
            <a:rPr lang="tr-TR" sz="2000" dirty="0" smtClean="0">
              <a:solidFill>
                <a:schemeClr val="tx1"/>
              </a:solidFill>
            </a:rPr>
            <a:t>programlarını tercih etmeye hak kazanacaktır.</a:t>
          </a:r>
        </a:p>
        <a:p>
          <a:pPr algn="ctr" fontAlgn="auto">
            <a:spcBef>
              <a:spcPts val="0"/>
            </a:spcBef>
            <a:spcAft>
              <a:spcPts val="0"/>
            </a:spcAft>
            <a:defRPr/>
          </a:pPr>
          <a:endParaRPr lang="tr-TR" sz="2000" dirty="0" smtClean="0">
            <a:solidFill>
              <a:schemeClr val="tx1"/>
            </a:solidFill>
          </a:endParaRPr>
        </a:p>
      </dgm:t>
    </dgm:pt>
    <dgm:pt modelId="{3C5B2522-C8FB-49A4-8075-49BFFCA223AB}" type="parTrans" cxnId="{C3853B5E-4A84-4E46-AC41-96B76E036F16}">
      <dgm:prSet/>
      <dgm:spPr/>
      <dgm:t>
        <a:bodyPr/>
        <a:lstStyle/>
        <a:p>
          <a:endParaRPr lang="tr-TR">
            <a:solidFill>
              <a:schemeClr val="tx1"/>
            </a:solidFill>
          </a:endParaRPr>
        </a:p>
      </dgm:t>
    </dgm:pt>
    <dgm:pt modelId="{F693EFE9-3D95-4A7E-AB5A-60E30828D3E7}" type="sibTrans" cxnId="{C3853B5E-4A84-4E46-AC41-96B76E036F16}">
      <dgm:prSet/>
      <dgm:spPr/>
      <dgm:t>
        <a:bodyPr/>
        <a:lstStyle/>
        <a:p>
          <a:endParaRPr lang="tr-TR">
            <a:solidFill>
              <a:schemeClr val="tx1"/>
            </a:solidFill>
          </a:endParaRPr>
        </a:p>
      </dgm:t>
    </dgm:pt>
    <dgm:pt modelId="{84223C56-DE42-478F-BEC2-39D9256861D2}">
      <dgm:prSet phldrT="[Metin]"/>
      <dgm:spPr/>
      <dgm:t>
        <a:bodyPr/>
        <a:lstStyle/>
        <a:p>
          <a:pPr algn="ctr" fontAlgn="auto">
            <a:spcBef>
              <a:spcPts val="0"/>
            </a:spcBef>
            <a:spcAft>
              <a:spcPts val="0"/>
            </a:spcAft>
            <a:defRPr/>
          </a:pPr>
          <a:r>
            <a:rPr lang="tr-TR" u="sng" dirty="0" err="1" smtClean="0">
              <a:solidFill>
                <a:schemeClr val="tx1"/>
              </a:solidFill>
            </a:rPr>
            <a:t>TYT’den</a:t>
          </a:r>
          <a:r>
            <a:rPr lang="tr-TR" u="sng" dirty="0" smtClean="0">
              <a:solidFill>
                <a:schemeClr val="tx1"/>
              </a:solidFill>
            </a:rPr>
            <a:t> en az </a:t>
          </a:r>
          <a:r>
            <a:rPr lang="tr-TR" b="1" u="sng" dirty="0" smtClean="0">
              <a:solidFill>
                <a:schemeClr val="tx1"/>
              </a:solidFill>
            </a:rPr>
            <a:t>150 </a:t>
          </a:r>
          <a:r>
            <a:rPr lang="tr-TR" b="0" u="sng" dirty="0" smtClean="0">
              <a:solidFill>
                <a:schemeClr val="tx1"/>
              </a:solidFill>
            </a:rPr>
            <a:t>puan almak </a:t>
          </a:r>
          <a:r>
            <a:rPr lang="tr-TR" b="0" dirty="0" smtClean="0">
              <a:solidFill>
                <a:schemeClr val="tx1"/>
              </a:solidFill>
            </a:rPr>
            <a:t>koşuluyla </a:t>
          </a:r>
          <a:r>
            <a:rPr lang="tr-TR" b="1" dirty="0" err="1" smtClean="0">
              <a:solidFill>
                <a:schemeClr val="tx1"/>
              </a:solidFill>
            </a:rPr>
            <a:t>AYT’den</a:t>
          </a:r>
          <a:r>
            <a:rPr lang="tr-TR" b="1" dirty="0" smtClean="0">
              <a:solidFill>
                <a:schemeClr val="tx1"/>
              </a:solidFill>
            </a:rPr>
            <a:t> </a:t>
          </a:r>
          <a:r>
            <a:rPr lang="tr-TR" b="0" dirty="0" smtClean="0">
              <a:solidFill>
                <a:schemeClr val="tx1"/>
              </a:solidFill>
            </a:rPr>
            <a:t>alacağı puanla birlikte hesaplanacak olan </a:t>
          </a:r>
          <a:r>
            <a:rPr lang="tr-TR" b="1" dirty="0" smtClean="0">
              <a:solidFill>
                <a:schemeClr val="tx1"/>
              </a:solidFill>
            </a:rPr>
            <a:t>Sözel, Sayısal, Eşit Ağırlık ve Dil </a:t>
          </a:r>
          <a:r>
            <a:rPr lang="tr-TR" b="0" dirty="0" smtClean="0">
              <a:solidFill>
                <a:schemeClr val="tx1"/>
              </a:solidFill>
            </a:rPr>
            <a:t>puanın en az birinin</a:t>
          </a:r>
          <a:r>
            <a:rPr lang="tr-TR" b="1" dirty="0" smtClean="0">
              <a:solidFill>
                <a:schemeClr val="tx1"/>
              </a:solidFill>
            </a:rPr>
            <a:t> 170 </a:t>
          </a:r>
          <a:r>
            <a:rPr lang="tr-TR" b="0" dirty="0" smtClean="0">
              <a:solidFill>
                <a:schemeClr val="tx1"/>
              </a:solidFill>
            </a:rPr>
            <a:t>ve üzeri  olması durumunda</a:t>
          </a:r>
          <a:r>
            <a:rPr lang="tr-TR" b="1" dirty="0" smtClean="0">
              <a:solidFill>
                <a:schemeClr val="tx1"/>
              </a:solidFill>
            </a:rPr>
            <a:t> </a:t>
          </a:r>
          <a:r>
            <a:rPr lang="tr-TR" b="1" u="sng" dirty="0" smtClean="0">
              <a:solidFill>
                <a:schemeClr val="tx1"/>
              </a:solidFill>
              <a:effectLst>
                <a:outerShdw blurRad="38100" dist="38100" dir="2700000" algn="tl">
                  <a:srgbClr val="000000">
                    <a:alpha val="43137"/>
                  </a:srgbClr>
                </a:outerShdw>
              </a:effectLst>
            </a:rPr>
            <a:t>lisans</a:t>
          </a:r>
          <a:r>
            <a:rPr lang="tr-TR" dirty="0" smtClean="0">
              <a:solidFill>
                <a:schemeClr val="tx1"/>
              </a:solidFill>
            </a:rPr>
            <a:t> programlarını tercih etmeye hak kazanacaktır. </a:t>
          </a:r>
        </a:p>
        <a:p>
          <a:endParaRPr lang="tr-TR" dirty="0">
            <a:solidFill>
              <a:schemeClr val="tx1"/>
            </a:solidFill>
          </a:endParaRPr>
        </a:p>
      </dgm:t>
    </dgm:pt>
    <dgm:pt modelId="{7FF28268-3994-465E-A9AD-DF30EE2AE7A5}" type="parTrans" cxnId="{C8A98C84-F8FF-4DFF-A74B-53EE54833E0D}">
      <dgm:prSet/>
      <dgm:spPr/>
      <dgm:t>
        <a:bodyPr/>
        <a:lstStyle/>
        <a:p>
          <a:endParaRPr lang="tr-TR">
            <a:solidFill>
              <a:schemeClr val="tx1"/>
            </a:solidFill>
          </a:endParaRPr>
        </a:p>
      </dgm:t>
    </dgm:pt>
    <dgm:pt modelId="{1BBA753F-7985-4785-BDAE-8CD05CF16D6B}" type="sibTrans" cxnId="{C8A98C84-F8FF-4DFF-A74B-53EE54833E0D}">
      <dgm:prSet/>
      <dgm:spPr/>
      <dgm:t>
        <a:bodyPr/>
        <a:lstStyle/>
        <a:p>
          <a:endParaRPr lang="tr-TR">
            <a:solidFill>
              <a:schemeClr val="tx1"/>
            </a:solidFill>
          </a:endParaRPr>
        </a:p>
      </dgm:t>
    </dgm:pt>
    <dgm:pt modelId="{A23D15B8-656F-42EB-886B-8FEEC7B59828}">
      <dgm:prSet phldrT="[Metin]"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2000" dirty="0" smtClean="0">
              <a:solidFill>
                <a:schemeClr val="tx1"/>
              </a:solidFill>
            </a:rPr>
            <a:t>Temel Yeterlilik Testi Puanı </a:t>
          </a:r>
          <a:r>
            <a:rPr lang="tr-TR" sz="2800" b="1" dirty="0" smtClean="0">
              <a:solidFill>
                <a:schemeClr val="tx1"/>
              </a:solidFill>
              <a:effectLst>
                <a:outerShdw blurRad="38100" dist="38100" dir="2700000" algn="tl">
                  <a:srgbClr val="000000">
                    <a:alpha val="43137"/>
                  </a:srgbClr>
                </a:outerShdw>
              </a:effectLst>
            </a:rPr>
            <a:t>200</a:t>
          </a:r>
          <a:r>
            <a:rPr lang="tr-TR" sz="2000" b="1" dirty="0" smtClean="0">
              <a:solidFill>
                <a:schemeClr val="tx1"/>
              </a:solidFill>
              <a:effectLst>
                <a:outerShdw blurRad="38100" dist="38100" dir="2700000" algn="tl">
                  <a:srgbClr val="000000">
                    <a:alpha val="43137"/>
                  </a:srgbClr>
                </a:outerShdw>
              </a:effectLst>
            </a:rPr>
            <a:t> ve üzeri </a:t>
          </a:r>
          <a:r>
            <a:rPr lang="tr-TR" sz="2000" dirty="0" smtClean="0">
              <a:solidFill>
                <a:schemeClr val="tx1"/>
              </a:solidFill>
            </a:rPr>
            <a:t>olan adayların puanları, istedikleri takdirde </a:t>
          </a:r>
          <a:r>
            <a:rPr lang="tr-TR" sz="2000" b="1" dirty="0" smtClean="0">
              <a:solidFill>
                <a:schemeClr val="tx1"/>
              </a:solidFill>
            </a:rPr>
            <a:t>bir sonraki yıl </a:t>
          </a:r>
          <a:r>
            <a:rPr lang="tr-TR" sz="2000" dirty="0" err="1" smtClean="0">
              <a:solidFill>
                <a:schemeClr val="tx1"/>
              </a:solidFill>
            </a:rPr>
            <a:t>için</a:t>
          </a:r>
          <a:r>
            <a:rPr lang="tr-TR" sz="2000" dirty="0" smtClean="0">
              <a:solidFill>
                <a:schemeClr val="tx1"/>
              </a:solidFill>
            </a:rPr>
            <a:t> de </a:t>
          </a:r>
          <a:r>
            <a:rPr lang="tr-TR" sz="2000" dirty="0" err="1" smtClean="0">
              <a:solidFill>
                <a:schemeClr val="tx1"/>
              </a:solidFill>
            </a:rPr>
            <a:t>geçerli</a:t>
          </a:r>
          <a:r>
            <a:rPr lang="tr-TR" sz="2000" dirty="0" smtClean="0">
              <a:solidFill>
                <a:schemeClr val="tx1"/>
              </a:solidFill>
            </a:rPr>
            <a:t> olacaktır.</a:t>
          </a:r>
        </a:p>
        <a:p>
          <a:pPr marL="0" marR="0" indent="0" algn="ctr" defTabSz="914400" eaLnBrk="1" fontAlgn="auto" latinLnBrk="0" hangingPunct="1">
            <a:lnSpc>
              <a:spcPct val="100000"/>
            </a:lnSpc>
            <a:spcBef>
              <a:spcPts val="0"/>
            </a:spcBef>
            <a:spcAft>
              <a:spcPts val="0"/>
            </a:spcAft>
            <a:buClrTx/>
            <a:buSzTx/>
            <a:buFontTx/>
            <a:buNone/>
            <a:tabLst/>
            <a:defRPr/>
          </a:pPr>
          <a:endParaRPr lang="tr-TR" sz="200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endParaRPr lang="tr-TR" sz="2000" dirty="0" smtClean="0">
            <a:solidFill>
              <a:schemeClr val="tx1"/>
            </a:solidFill>
          </a:endParaRPr>
        </a:p>
      </dgm:t>
    </dgm:pt>
    <dgm:pt modelId="{5B2ED6D5-B130-408C-8D2C-1B49CD0311A0}" type="parTrans" cxnId="{101D557D-3DEE-4890-83E6-66710F204FDB}">
      <dgm:prSet/>
      <dgm:spPr/>
      <dgm:t>
        <a:bodyPr/>
        <a:lstStyle/>
        <a:p>
          <a:endParaRPr lang="tr-TR">
            <a:solidFill>
              <a:schemeClr val="tx1"/>
            </a:solidFill>
          </a:endParaRPr>
        </a:p>
      </dgm:t>
    </dgm:pt>
    <dgm:pt modelId="{027B30DD-7131-4DC2-8DD7-C4D8F2E54DE8}" type="sibTrans" cxnId="{101D557D-3DEE-4890-83E6-66710F204FDB}">
      <dgm:prSet/>
      <dgm:spPr/>
      <dgm:t>
        <a:bodyPr/>
        <a:lstStyle/>
        <a:p>
          <a:endParaRPr lang="tr-TR">
            <a:solidFill>
              <a:schemeClr val="tx1"/>
            </a:solidFill>
          </a:endParaRPr>
        </a:p>
      </dgm:t>
    </dgm:pt>
    <dgm:pt modelId="{CD56BADE-B5AA-4A78-BCC8-C3C73EB02808}" type="pres">
      <dgm:prSet presAssocID="{F6B2927A-5242-467F-95C9-B5932DCC7C3D}" presName="diagram" presStyleCnt="0">
        <dgm:presLayoutVars>
          <dgm:dir/>
          <dgm:resizeHandles val="exact"/>
        </dgm:presLayoutVars>
      </dgm:prSet>
      <dgm:spPr/>
      <dgm:t>
        <a:bodyPr/>
        <a:lstStyle/>
        <a:p>
          <a:endParaRPr lang="tr-TR"/>
        </a:p>
      </dgm:t>
    </dgm:pt>
    <dgm:pt modelId="{E062635F-962E-47C2-87B9-6F31DB651874}" type="pres">
      <dgm:prSet presAssocID="{E7A59E2F-E7D0-46CD-A49A-470752CA2F41}" presName="node" presStyleLbl="node1" presStyleIdx="0" presStyleCnt="4">
        <dgm:presLayoutVars>
          <dgm:bulletEnabled val="1"/>
        </dgm:presLayoutVars>
      </dgm:prSet>
      <dgm:spPr/>
      <dgm:t>
        <a:bodyPr/>
        <a:lstStyle/>
        <a:p>
          <a:endParaRPr lang="tr-TR"/>
        </a:p>
      </dgm:t>
    </dgm:pt>
    <dgm:pt modelId="{C9E4C654-2C6C-4969-B3FC-523898C368DA}" type="pres">
      <dgm:prSet presAssocID="{E7DF767F-A2E4-4288-B1D1-96230F0EFBC4}" presName="sibTrans" presStyleCnt="0"/>
      <dgm:spPr/>
    </dgm:pt>
    <dgm:pt modelId="{0CD9882F-377C-4935-B4ED-864C8ACEFE18}" type="pres">
      <dgm:prSet presAssocID="{FEBE8DF3-3BF3-4595-BB3C-81B41168674E}" presName="node" presStyleLbl="node1" presStyleIdx="1" presStyleCnt="4">
        <dgm:presLayoutVars>
          <dgm:bulletEnabled val="1"/>
        </dgm:presLayoutVars>
      </dgm:prSet>
      <dgm:spPr/>
      <dgm:t>
        <a:bodyPr/>
        <a:lstStyle/>
        <a:p>
          <a:endParaRPr lang="tr-TR"/>
        </a:p>
      </dgm:t>
    </dgm:pt>
    <dgm:pt modelId="{0A6A873A-0BB4-4CE3-B9C7-F522D2645602}" type="pres">
      <dgm:prSet presAssocID="{F693EFE9-3D95-4A7E-AB5A-60E30828D3E7}" presName="sibTrans" presStyleCnt="0"/>
      <dgm:spPr/>
    </dgm:pt>
    <dgm:pt modelId="{29631A02-5B36-4F31-98EF-04F3B95A21D5}" type="pres">
      <dgm:prSet presAssocID="{84223C56-DE42-478F-BEC2-39D9256861D2}" presName="node" presStyleLbl="node1" presStyleIdx="2" presStyleCnt="4">
        <dgm:presLayoutVars>
          <dgm:bulletEnabled val="1"/>
        </dgm:presLayoutVars>
      </dgm:prSet>
      <dgm:spPr/>
      <dgm:t>
        <a:bodyPr/>
        <a:lstStyle/>
        <a:p>
          <a:endParaRPr lang="tr-TR"/>
        </a:p>
      </dgm:t>
    </dgm:pt>
    <dgm:pt modelId="{24155275-2446-43F8-8C6D-602F5556EA60}" type="pres">
      <dgm:prSet presAssocID="{1BBA753F-7985-4785-BDAE-8CD05CF16D6B}" presName="sibTrans" presStyleCnt="0"/>
      <dgm:spPr/>
    </dgm:pt>
    <dgm:pt modelId="{B9B8DBC7-24AB-4328-963D-BE7EF07DB5DD}" type="pres">
      <dgm:prSet presAssocID="{A23D15B8-656F-42EB-886B-8FEEC7B59828}" presName="node" presStyleLbl="node1" presStyleIdx="3" presStyleCnt="4">
        <dgm:presLayoutVars>
          <dgm:bulletEnabled val="1"/>
        </dgm:presLayoutVars>
      </dgm:prSet>
      <dgm:spPr/>
      <dgm:t>
        <a:bodyPr/>
        <a:lstStyle/>
        <a:p>
          <a:endParaRPr lang="tr-TR"/>
        </a:p>
      </dgm:t>
    </dgm:pt>
  </dgm:ptLst>
  <dgm:cxnLst>
    <dgm:cxn modelId="{C8A98C84-F8FF-4DFF-A74B-53EE54833E0D}" srcId="{F6B2927A-5242-467F-95C9-B5932DCC7C3D}" destId="{84223C56-DE42-478F-BEC2-39D9256861D2}" srcOrd="2" destOrd="0" parTransId="{7FF28268-3994-465E-A9AD-DF30EE2AE7A5}" sibTransId="{1BBA753F-7985-4785-BDAE-8CD05CF16D6B}"/>
    <dgm:cxn modelId="{4AAEDB70-FB40-4D08-8696-AEAA0DB7390A}" type="presOf" srcId="{E7A59E2F-E7D0-46CD-A49A-470752CA2F41}" destId="{E062635F-962E-47C2-87B9-6F31DB651874}" srcOrd="0" destOrd="0" presId="urn:microsoft.com/office/officeart/2005/8/layout/default"/>
    <dgm:cxn modelId="{C3853B5E-4A84-4E46-AC41-96B76E036F16}" srcId="{F6B2927A-5242-467F-95C9-B5932DCC7C3D}" destId="{FEBE8DF3-3BF3-4595-BB3C-81B41168674E}" srcOrd="1" destOrd="0" parTransId="{3C5B2522-C8FB-49A4-8075-49BFFCA223AB}" sibTransId="{F693EFE9-3D95-4A7E-AB5A-60E30828D3E7}"/>
    <dgm:cxn modelId="{E7FD38C8-9AAD-40EA-B1E1-E9E8BB29F535}" type="presOf" srcId="{A23D15B8-656F-42EB-886B-8FEEC7B59828}" destId="{B9B8DBC7-24AB-4328-963D-BE7EF07DB5DD}" srcOrd="0" destOrd="0" presId="urn:microsoft.com/office/officeart/2005/8/layout/default"/>
    <dgm:cxn modelId="{101D557D-3DEE-4890-83E6-66710F204FDB}" srcId="{F6B2927A-5242-467F-95C9-B5932DCC7C3D}" destId="{A23D15B8-656F-42EB-886B-8FEEC7B59828}" srcOrd="3" destOrd="0" parTransId="{5B2ED6D5-B130-408C-8D2C-1B49CD0311A0}" sibTransId="{027B30DD-7131-4DC2-8DD7-C4D8F2E54DE8}"/>
    <dgm:cxn modelId="{05960120-7E63-4EB1-A43B-3762EAE5D191}" type="presOf" srcId="{FEBE8DF3-3BF3-4595-BB3C-81B41168674E}" destId="{0CD9882F-377C-4935-B4ED-864C8ACEFE18}" srcOrd="0" destOrd="0" presId="urn:microsoft.com/office/officeart/2005/8/layout/default"/>
    <dgm:cxn modelId="{77A7ACD4-25A7-4A23-8E79-0647D8EEA052}" type="presOf" srcId="{84223C56-DE42-478F-BEC2-39D9256861D2}" destId="{29631A02-5B36-4F31-98EF-04F3B95A21D5}" srcOrd="0" destOrd="0" presId="urn:microsoft.com/office/officeart/2005/8/layout/default"/>
    <dgm:cxn modelId="{F9316D49-D04E-4869-986F-C97EF33723E4}" type="presOf" srcId="{F6B2927A-5242-467F-95C9-B5932DCC7C3D}" destId="{CD56BADE-B5AA-4A78-BCC8-C3C73EB02808}" srcOrd="0" destOrd="0" presId="urn:microsoft.com/office/officeart/2005/8/layout/default"/>
    <dgm:cxn modelId="{1D8B5136-77D7-484F-916D-D2F0DDB11543}" srcId="{F6B2927A-5242-467F-95C9-B5932DCC7C3D}" destId="{E7A59E2F-E7D0-46CD-A49A-470752CA2F41}" srcOrd="0" destOrd="0" parTransId="{50B435C7-4043-423A-BE71-F59DEC4241F1}" sibTransId="{E7DF767F-A2E4-4288-B1D1-96230F0EFBC4}"/>
    <dgm:cxn modelId="{0D31CDA6-1DBD-43F6-A4A6-84A7F7E9F807}" type="presParOf" srcId="{CD56BADE-B5AA-4A78-BCC8-C3C73EB02808}" destId="{E062635F-962E-47C2-87B9-6F31DB651874}" srcOrd="0" destOrd="0" presId="urn:microsoft.com/office/officeart/2005/8/layout/default"/>
    <dgm:cxn modelId="{DFF43E7D-3FD5-404F-878B-15B6C70A8F72}" type="presParOf" srcId="{CD56BADE-B5AA-4A78-BCC8-C3C73EB02808}" destId="{C9E4C654-2C6C-4969-B3FC-523898C368DA}" srcOrd="1" destOrd="0" presId="urn:microsoft.com/office/officeart/2005/8/layout/default"/>
    <dgm:cxn modelId="{81878808-E4D6-41BE-A797-B4C042B1DBFB}" type="presParOf" srcId="{CD56BADE-B5AA-4A78-BCC8-C3C73EB02808}" destId="{0CD9882F-377C-4935-B4ED-864C8ACEFE18}" srcOrd="2" destOrd="0" presId="urn:microsoft.com/office/officeart/2005/8/layout/default"/>
    <dgm:cxn modelId="{25DEA677-265D-4962-B0D6-6C8275C60854}" type="presParOf" srcId="{CD56BADE-B5AA-4A78-BCC8-C3C73EB02808}" destId="{0A6A873A-0BB4-4CE3-B9C7-F522D2645602}" srcOrd="3" destOrd="0" presId="urn:microsoft.com/office/officeart/2005/8/layout/default"/>
    <dgm:cxn modelId="{4C94F58A-57CF-4C59-BB08-A24841CABFF7}" type="presParOf" srcId="{CD56BADE-B5AA-4A78-BCC8-C3C73EB02808}" destId="{29631A02-5B36-4F31-98EF-04F3B95A21D5}" srcOrd="4" destOrd="0" presId="urn:microsoft.com/office/officeart/2005/8/layout/default"/>
    <dgm:cxn modelId="{9308841A-0DB0-48DD-8FE2-71CD810FBB71}" type="presParOf" srcId="{CD56BADE-B5AA-4A78-BCC8-C3C73EB02808}" destId="{24155275-2446-43F8-8C6D-602F5556EA60}" srcOrd="5" destOrd="0" presId="urn:microsoft.com/office/officeart/2005/8/layout/default"/>
    <dgm:cxn modelId="{5E04F20A-04EC-4295-AC98-5E2DCD6AAA07}" type="presParOf" srcId="{CD56BADE-B5AA-4A78-BCC8-C3C73EB02808}" destId="{B9B8DBC7-24AB-4328-963D-BE7EF07DB5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14026B-E8EB-4920-8077-AE722C849E32}" type="doc">
      <dgm:prSet loTypeId="urn:microsoft.com/office/officeart/2005/8/layout/hierarchy4" loCatId="list" qsTypeId="urn:microsoft.com/office/officeart/2005/8/quickstyle/3d1" qsCatId="3D" csTypeId="urn:microsoft.com/office/officeart/2005/8/colors/colorful1" csCatId="colorful" phldr="1"/>
      <dgm:spPr/>
      <dgm:t>
        <a:bodyPr/>
        <a:lstStyle/>
        <a:p>
          <a:endParaRPr lang="tr-TR"/>
        </a:p>
      </dgm:t>
    </dgm:pt>
    <dgm:pt modelId="{09CFF888-1ED8-45AF-BE56-FB6C3178619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b="1" dirty="0" smtClean="0"/>
            <a:t>MATEMATİK TESTİ</a:t>
          </a:r>
        </a:p>
        <a:p>
          <a:r>
            <a:rPr lang="tr-TR" dirty="0" smtClean="0"/>
            <a:t> (40 soru)</a:t>
          </a:r>
          <a:endParaRPr lang="tr-TR" dirty="0"/>
        </a:p>
      </dgm:t>
    </dgm:pt>
    <dgm:pt modelId="{57193813-354A-4C68-B53D-A7D35B15F238}" type="parTrans" cxnId="{D410AA06-89BB-45F1-A42F-74255DC40FF5}">
      <dgm:prSet/>
      <dgm:spPr/>
      <dgm:t>
        <a:bodyPr/>
        <a:lstStyle/>
        <a:p>
          <a:endParaRPr lang="tr-TR">
            <a:solidFill>
              <a:schemeClr val="tx1"/>
            </a:solidFill>
          </a:endParaRPr>
        </a:p>
      </dgm:t>
    </dgm:pt>
    <dgm:pt modelId="{67C0B38B-AE6E-444F-99A9-B0EA3B218185}" type="sibTrans" cxnId="{D410AA06-89BB-45F1-A42F-74255DC40FF5}">
      <dgm:prSet/>
      <dgm:spPr/>
      <dgm:t>
        <a:bodyPr/>
        <a:lstStyle/>
        <a:p>
          <a:endParaRPr lang="tr-TR">
            <a:solidFill>
              <a:schemeClr val="tx1"/>
            </a:solidFill>
          </a:endParaRPr>
        </a:p>
      </dgm:t>
    </dgm:pt>
    <dgm:pt modelId="{F9397293-8FB8-4EA6-AF19-3D5CB26892DF}">
      <dgm:prSet phldrT="[Metin]">
        <dgm:style>
          <a:lnRef idx="0">
            <a:schemeClr val="accent3"/>
          </a:lnRef>
          <a:fillRef idx="3">
            <a:schemeClr val="accent3"/>
          </a:fillRef>
          <a:effectRef idx="3">
            <a:schemeClr val="accent3"/>
          </a:effectRef>
          <a:fontRef idx="minor">
            <a:schemeClr val="lt1"/>
          </a:fontRef>
        </dgm:style>
      </dgm:prSet>
      <dgm:spPr/>
      <dgm:t>
        <a:bodyPr/>
        <a:lstStyle/>
        <a:p>
          <a:r>
            <a:rPr lang="tr-TR" b="1" dirty="0" smtClean="0"/>
            <a:t>FEN BİLİMLERİ TESTİ</a:t>
          </a:r>
        </a:p>
        <a:p>
          <a:r>
            <a:rPr lang="tr-TR" dirty="0" smtClean="0"/>
            <a:t>Fizik </a:t>
          </a:r>
        </a:p>
        <a:p>
          <a:r>
            <a:rPr lang="tr-TR" dirty="0" smtClean="0"/>
            <a:t>(14 soru)</a:t>
          </a:r>
        </a:p>
        <a:p>
          <a:r>
            <a:rPr lang="tr-TR" dirty="0" smtClean="0"/>
            <a:t>Kimya</a:t>
          </a:r>
        </a:p>
        <a:p>
          <a:r>
            <a:rPr lang="tr-TR" dirty="0" smtClean="0"/>
            <a:t> (13 soru)</a:t>
          </a:r>
        </a:p>
        <a:p>
          <a:r>
            <a:rPr lang="tr-TR" dirty="0" smtClean="0"/>
            <a:t>Biyoloji </a:t>
          </a:r>
        </a:p>
        <a:p>
          <a:r>
            <a:rPr lang="tr-TR" dirty="0" smtClean="0"/>
            <a:t>(13 soru)</a:t>
          </a:r>
          <a:endParaRPr lang="tr-TR" dirty="0"/>
        </a:p>
      </dgm:t>
    </dgm:pt>
    <dgm:pt modelId="{0A8B2FB5-90B6-47B8-AEF1-842AA035EC21}" type="parTrans" cxnId="{C8D4F075-BBAB-4C5E-8F50-0D91E867F786}">
      <dgm:prSet/>
      <dgm:spPr/>
      <dgm:t>
        <a:bodyPr/>
        <a:lstStyle/>
        <a:p>
          <a:endParaRPr lang="tr-TR">
            <a:solidFill>
              <a:schemeClr val="tx1"/>
            </a:solidFill>
          </a:endParaRPr>
        </a:p>
      </dgm:t>
    </dgm:pt>
    <dgm:pt modelId="{86B4BA36-2854-497E-B5EA-967E9E31BCE5}" type="sibTrans" cxnId="{C8D4F075-BBAB-4C5E-8F50-0D91E867F786}">
      <dgm:prSet/>
      <dgm:spPr/>
      <dgm:t>
        <a:bodyPr/>
        <a:lstStyle/>
        <a:p>
          <a:endParaRPr lang="tr-TR">
            <a:solidFill>
              <a:schemeClr val="tx1"/>
            </a:solidFill>
          </a:endParaRPr>
        </a:p>
      </dgm:t>
    </dgm:pt>
    <dgm:pt modelId="{BD1018E8-FE89-4E57-825F-8AC5D31EB186}">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b="1" dirty="0" smtClean="0"/>
            <a:t>TÜRK DİLİ EDEBİYATI- SOSYAL BİLİMLER-1 TESTİ</a:t>
          </a:r>
        </a:p>
        <a:p>
          <a:r>
            <a:rPr lang="tr-TR" dirty="0" smtClean="0"/>
            <a:t>Türk Dili Edebiyat </a:t>
          </a:r>
        </a:p>
        <a:p>
          <a:r>
            <a:rPr lang="tr-TR" dirty="0" smtClean="0"/>
            <a:t>(24 soru)</a:t>
          </a:r>
        </a:p>
        <a:p>
          <a:r>
            <a:rPr lang="tr-TR" dirty="0" smtClean="0"/>
            <a:t>Tarih-1 </a:t>
          </a:r>
        </a:p>
        <a:p>
          <a:r>
            <a:rPr lang="tr-TR" dirty="0" smtClean="0"/>
            <a:t>(10 soru)</a:t>
          </a:r>
        </a:p>
        <a:p>
          <a:r>
            <a:rPr lang="tr-TR" dirty="0" smtClean="0"/>
            <a:t>Coğrafya</a:t>
          </a:r>
        </a:p>
        <a:p>
          <a:r>
            <a:rPr lang="tr-TR" dirty="0" smtClean="0"/>
            <a:t>( 6 soru)</a:t>
          </a:r>
          <a:endParaRPr lang="tr-TR" dirty="0"/>
        </a:p>
      </dgm:t>
    </dgm:pt>
    <dgm:pt modelId="{4997B04F-E984-4259-BDC5-41091BC1F3F6}" type="parTrans" cxnId="{03B3FE89-1092-4FC6-AED7-58A91FB5FDC3}">
      <dgm:prSet/>
      <dgm:spPr/>
      <dgm:t>
        <a:bodyPr/>
        <a:lstStyle/>
        <a:p>
          <a:endParaRPr lang="tr-TR">
            <a:solidFill>
              <a:schemeClr val="tx1"/>
            </a:solidFill>
          </a:endParaRPr>
        </a:p>
      </dgm:t>
    </dgm:pt>
    <dgm:pt modelId="{9AD23698-107C-4926-A29E-32F87087B635}" type="sibTrans" cxnId="{03B3FE89-1092-4FC6-AED7-58A91FB5FDC3}">
      <dgm:prSet/>
      <dgm:spPr/>
      <dgm:t>
        <a:bodyPr/>
        <a:lstStyle/>
        <a:p>
          <a:endParaRPr lang="tr-TR">
            <a:solidFill>
              <a:schemeClr val="tx1"/>
            </a:solidFill>
          </a:endParaRPr>
        </a:p>
      </dgm:t>
    </dgm:pt>
    <dgm:pt modelId="{8A8121BF-3917-4C2B-8C3B-8443F1CCEB6C}">
      <dgm:prSet phldrT="[Metin]">
        <dgm:style>
          <a:lnRef idx="0">
            <a:schemeClr val="accent1"/>
          </a:lnRef>
          <a:fillRef idx="3">
            <a:schemeClr val="accent1"/>
          </a:fillRef>
          <a:effectRef idx="3">
            <a:schemeClr val="accent1"/>
          </a:effectRef>
          <a:fontRef idx="minor">
            <a:schemeClr val="lt1"/>
          </a:fontRef>
        </dgm:style>
      </dgm:prSet>
      <dgm:spPr/>
      <dgm:t>
        <a:bodyPr/>
        <a:lstStyle/>
        <a:p>
          <a:r>
            <a:rPr lang="tr-TR" b="1" dirty="0" smtClean="0"/>
            <a:t>SOSYAL BİLİMLER-2 TESTİ</a:t>
          </a:r>
        </a:p>
        <a:p>
          <a:r>
            <a:rPr lang="tr-TR" dirty="0" smtClean="0"/>
            <a:t>Tarih-2  </a:t>
          </a:r>
        </a:p>
        <a:p>
          <a:r>
            <a:rPr lang="tr-TR" dirty="0" smtClean="0"/>
            <a:t>(11 Soru)</a:t>
          </a:r>
        </a:p>
        <a:p>
          <a:r>
            <a:rPr lang="tr-TR" dirty="0" smtClean="0"/>
            <a:t>Coğrafya-2 </a:t>
          </a:r>
        </a:p>
        <a:p>
          <a:r>
            <a:rPr lang="tr-TR" dirty="0" smtClean="0"/>
            <a:t>(11 soru)</a:t>
          </a:r>
        </a:p>
        <a:p>
          <a:r>
            <a:rPr lang="tr-TR" dirty="0" smtClean="0"/>
            <a:t>Felsefe Grubu (12 soru)</a:t>
          </a:r>
        </a:p>
        <a:p>
          <a:r>
            <a:rPr lang="tr-TR" dirty="0" smtClean="0"/>
            <a:t>Din Kült. </a:t>
          </a:r>
        </a:p>
        <a:p>
          <a:r>
            <a:rPr lang="tr-TR" dirty="0" smtClean="0"/>
            <a:t>(6 soru)</a:t>
          </a:r>
        </a:p>
      </dgm:t>
    </dgm:pt>
    <dgm:pt modelId="{46F75B1A-0BDF-44EC-85BE-387FE12F9851}" type="parTrans" cxnId="{3C6315D1-71C9-4B4B-A18E-B4D94A918F9C}">
      <dgm:prSet/>
      <dgm:spPr/>
      <dgm:t>
        <a:bodyPr/>
        <a:lstStyle/>
        <a:p>
          <a:endParaRPr lang="tr-TR">
            <a:solidFill>
              <a:schemeClr val="tx1"/>
            </a:solidFill>
          </a:endParaRPr>
        </a:p>
      </dgm:t>
    </dgm:pt>
    <dgm:pt modelId="{5467EE91-08D0-451F-8A04-404908D24D00}" type="sibTrans" cxnId="{3C6315D1-71C9-4B4B-A18E-B4D94A918F9C}">
      <dgm:prSet/>
      <dgm:spPr/>
      <dgm:t>
        <a:bodyPr/>
        <a:lstStyle/>
        <a:p>
          <a:endParaRPr lang="tr-TR">
            <a:solidFill>
              <a:schemeClr val="tx1"/>
            </a:solidFill>
          </a:endParaRPr>
        </a:p>
      </dgm:t>
    </dgm:pt>
    <dgm:pt modelId="{37952E65-E9F6-45D9-BB7C-FA25E1291281}">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smtClean="0"/>
            <a:t>YABANCI DİL TESTİ </a:t>
          </a:r>
        </a:p>
        <a:p>
          <a:r>
            <a:rPr lang="tr-TR" b="1" dirty="0" smtClean="0"/>
            <a:t>(80 soru)</a:t>
          </a:r>
        </a:p>
        <a:p>
          <a:r>
            <a:rPr lang="tr-TR" dirty="0" smtClean="0"/>
            <a:t>İngilizce</a:t>
          </a:r>
        </a:p>
        <a:p>
          <a:r>
            <a:rPr lang="tr-TR" dirty="0" smtClean="0"/>
            <a:t>Almanca</a:t>
          </a:r>
        </a:p>
        <a:p>
          <a:r>
            <a:rPr lang="tr-TR" dirty="0" smtClean="0"/>
            <a:t>Fransızca</a:t>
          </a:r>
        </a:p>
        <a:p>
          <a:r>
            <a:rPr lang="tr-TR" dirty="0" smtClean="0"/>
            <a:t>Rusça</a:t>
          </a:r>
        </a:p>
        <a:p>
          <a:r>
            <a:rPr lang="tr-TR" dirty="0" smtClean="0"/>
            <a:t>Arapça</a:t>
          </a:r>
          <a:endParaRPr lang="tr-TR" dirty="0"/>
        </a:p>
      </dgm:t>
    </dgm:pt>
    <dgm:pt modelId="{EC6F559F-811B-4C1E-9743-4626965595F9}" type="parTrans" cxnId="{331E6420-7201-4CF7-99B3-CB32E2141F28}">
      <dgm:prSet/>
      <dgm:spPr/>
      <dgm:t>
        <a:bodyPr/>
        <a:lstStyle/>
        <a:p>
          <a:endParaRPr lang="tr-TR">
            <a:solidFill>
              <a:schemeClr val="tx1"/>
            </a:solidFill>
          </a:endParaRPr>
        </a:p>
      </dgm:t>
    </dgm:pt>
    <dgm:pt modelId="{16500795-7B61-4839-BA95-67449E206294}" type="sibTrans" cxnId="{331E6420-7201-4CF7-99B3-CB32E2141F28}">
      <dgm:prSet/>
      <dgm:spPr/>
      <dgm:t>
        <a:bodyPr/>
        <a:lstStyle/>
        <a:p>
          <a:endParaRPr lang="tr-TR">
            <a:solidFill>
              <a:schemeClr val="tx1"/>
            </a:solidFill>
          </a:endParaRPr>
        </a:p>
      </dgm:t>
    </dgm:pt>
    <dgm:pt modelId="{A1DE746D-9D4E-4642-B25F-EE3CEFE91E12}" type="pres">
      <dgm:prSet presAssocID="{2014026B-E8EB-4920-8077-AE722C849E32}" presName="Name0" presStyleCnt="0">
        <dgm:presLayoutVars>
          <dgm:chPref val="1"/>
          <dgm:dir/>
          <dgm:animOne val="branch"/>
          <dgm:animLvl val="lvl"/>
          <dgm:resizeHandles/>
        </dgm:presLayoutVars>
      </dgm:prSet>
      <dgm:spPr/>
      <dgm:t>
        <a:bodyPr/>
        <a:lstStyle/>
        <a:p>
          <a:endParaRPr lang="tr-TR"/>
        </a:p>
      </dgm:t>
    </dgm:pt>
    <dgm:pt modelId="{7C4E5E5B-AC59-4C31-AB33-A2D09BAFB3C5}" type="pres">
      <dgm:prSet presAssocID="{09CFF888-1ED8-45AF-BE56-FB6C3178619F}" presName="vertOne" presStyleCnt="0"/>
      <dgm:spPr/>
    </dgm:pt>
    <dgm:pt modelId="{FE0FF084-5B3D-4E6F-8D66-7E0E57023B22}" type="pres">
      <dgm:prSet presAssocID="{09CFF888-1ED8-45AF-BE56-FB6C3178619F}" presName="txOne" presStyleLbl="node0" presStyleIdx="0" presStyleCnt="5">
        <dgm:presLayoutVars>
          <dgm:chPref val="3"/>
        </dgm:presLayoutVars>
      </dgm:prSet>
      <dgm:spPr/>
      <dgm:t>
        <a:bodyPr/>
        <a:lstStyle/>
        <a:p>
          <a:endParaRPr lang="tr-TR"/>
        </a:p>
      </dgm:t>
    </dgm:pt>
    <dgm:pt modelId="{6914CB34-74B2-4968-85CE-3B21F892590D}" type="pres">
      <dgm:prSet presAssocID="{09CFF888-1ED8-45AF-BE56-FB6C3178619F}" presName="horzOne" presStyleCnt="0"/>
      <dgm:spPr/>
    </dgm:pt>
    <dgm:pt modelId="{8F7E5B46-9495-4461-8E89-87EE73BBDE90}" type="pres">
      <dgm:prSet presAssocID="{67C0B38B-AE6E-444F-99A9-B0EA3B218185}" presName="sibSpaceOne" presStyleCnt="0"/>
      <dgm:spPr/>
    </dgm:pt>
    <dgm:pt modelId="{BEA012B2-4269-42DD-A40D-B3462897F994}" type="pres">
      <dgm:prSet presAssocID="{F9397293-8FB8-4EA6-AF19-3D5CB26892DF}" presName="vertOne" presStyleCnt="0"/>
      <dgm:spPr/>
    </dgm:pt>
    <dgm:pt modelId="{9645DB6A-8A7A-4C06-9F50-81D04E57C7B2}" type="pres">
      <dgm:prSet presAssocID="{F9397293-8FB8-4EA6-AF19-3D5CB26892DF}" presName="txOne" presStyleLbl="node0" presStyleIdx="1" presStyleCnt="5">
        <dgm:presLayoutVars>
          <dgm:chPref val="3"/>
        </dgm:presLayoutVars>
      </dgm:prSet>
      <dgm:spPr/>
      <dgm:t>
        <a:bodyPr/>
        <a:lstStyle/>
        <a:p>
          <a:endParaRPr lang="tr-TR"/>
        </a:p>
      </dgm:t>
    </dgm:pt>
    <dgm:pt modelId="{B9368F6A-2B99-4EB1-8B43-FB67D73059FC}" type="pres">
      <dgm:prSet presAssocID="{F9397293-8FB8-4EA6-AF19-3D5CB26892DF}" presName="horzOne" presStyleCnt="0"/>
      <dgm:spPr/>
    </dgm:pt>
    <dgm:pt modelId="{C827C4D9-BFB4-44A3-9753-40124AE33458}" type="pres">
      <dgm:prSet presAssocID="{86B4BA36-2854-497E-B5EA-967E9E31BCE5}" presName="sibSpaceOne" presStyleCnt="0"/>
      <dgm:spPr/>
    </dgm:pt>
    <dgm:pt modelId="{F31F60BA-E5F2-40C1-8207-7B32FF4A60BF}" type="pres">
      <dgm:prSet presAssocID="{BD1018E8-FE89-4E57-825F-8AC5D31EB186}" presName="vertOne" presStyleCnt="0"/>
      <dgm:spPr/>
    </dgm:pt>
    <dgm:pt modelId="{CB795074-8E06-4DB5-A785-F724847CC635}" type="pres">
      <dgm:prSet presAssocID="{BD1018E8-FE89-4E57-825F-8AC5D31EB186}" presName="txOne" presStyleLbl="node0" presStyleIdx="2" presStyleCnt="5">
        <dgm:presLayoutVars>
          <dgm:chPref val="3"/>
        </dgm:presLayoutVars>
      </dgm:prSet>
      <dgm:spPr/>
      <dgm:t>
        <a:bodyPr/>
        <a:lstStyle/>
        <a:p>
          <a:endParaRPr lang="tr-TR"/>
        </a:p>
      </dgm:t>
    </dgm:pt>
    <dgm:pt modelId="{03D02FED-65E4-4002-BB62-A5F5295E314F}" type="pres">
      <dgm:prSet presAssocID="{BD1018E8-FE89-4E57-825F-8AC5D31EB186}" presName="horzOne" presStyleCnt="0"/>
      <dgm:spPr/>
    </dgm:pt>
    <dgm:pt modelId="{2ED26D62-32FD-41E8-9996-3B54D499BD4E}" type="pres">
      <dgm:prSet presAssocID="{9AD23698-107C-4926-A29E-32F87087B635}" presName="sibSpaceOne" presStyleCnt="0"/>
      <dgm:spPr/>
    </dgm:pt>
    <dgm:pt modelId="{B77DB3DA-61CE-46A8-AA9F-4BEC273D7649}" type="pres">
      <dgm:prSet presAssocID="{8A8121BF-3917-4C2B-8C3B-8443F1CCEB6C}" presName="vertOne" presStyleCnt="0"/>
      <dgm:spPr/>
    </dgm:pt>
    <dgm:pt modelId="{928BD7E0-2FDD-44DD-9DDC-2C5B889A6B6A}" type="pres">
      <dgm:prSet presAssocID="{8A8121BF-3917-4C2B-8C3B-8443F1CCEB6C}" presName="txOne" presStyleLbl="node0" presStyleIdx="3" presStyleCnt="5">
        <dgm:presLayoutVars>
          <dgm:chPref val="3"/>
        </dgm:presLayoutVars>
      </dgm:prSet>
      <dgm:spPr/>
      <dgm:t>
        <a:bodyPr/>
        <a:lstStyle/>
        <a:p>
          <a:endParaRPr lang="tr-TR"/>
        </a:p>
      </dgm:t>
    </dgm:pt>
    <dgm:pt modelId="{FF562969-958B-4723-AE87-9EF28104993A}" type="pres">
      <dgm:prSet presAssocID="{8A8121BF-3917-4C2B-8C3B-8443F1CCEB6C}" presName="horzOne" presStyleCnt="0"/>
      <dgm:spPr/>
    </dgm:pt>
    <dgm:pt modelId="{D15BB728-1C78-4278-87BC-1C5E5FCCCFD7}" type="pres">
      <dgm:prSet presAssocID="{5467EE91-08D0-451F-8A04-404908D24D00}" presName="sibSpaceOne" presStyleCnt="0"/>
      <dgm:spPr/>
    </dgm:pt>
    <dgm:pt modelId="{CDB3E6A7-56B2-400B-8268-7ECFF18448F4}" type="pres">
      <dgm:prSet presAssocID="{37952E65-E9F6-45D9-BB7C-FA25E1291281}" presName="vertOne" presStyleCnt="0"/>
      <dgm:spPr/>
    </dgm:pt>
    <dgm:pt modelId="{E85566B9-F496-451D-9C20-F072837ED8E3}" type="pres">
      <dgm:prSet presAssocID="{37952E65-E9F6-45D9-BB7C-FA25E1291281}" presName="txOne" presStyleLbl="node0" presStyleIdx="4" presStyleCnt="5">
        <dgm:presLayoutVars>
          <dgm:chPref val="3"/>
        </dgm:presLayoutVars>
      </dgm:prSet>
      <dgm:spPr/>
      <dgm:t>
        <a:bodyPr/>
        <a:lstStyle/>
        <a:p>
          <a:endParaRPr lang="tr-TR"/>
        </a:p>
      </dgm:t>
    </dgm:pt>
    <dgm:pt modelId="{515D9429-FBC0-4BB7-9FB2-67C64C7284E4}" type="pres">
      <dgm:prSet presAssocID="{37952E65-E9F6-45D9-BB7C-FA25E1291281}" presName="horzOne" presStyleCnt="0"/>
      <dgm:spPr/>
    </dgm:pt>
  </dgm:ptLst>
  <dgm:cxnLst>
    <dgm:cxn modelId="{61DCDD25-81F8-40C3-99EA-C5572B1490B1}" type="presOf" srcId="{BD1018E8-FE89-4E57-825F-8AC5D31EB186}" destId="{CB795074-8E06-4DB5-A785-F724847CC635}" srcOrd="0" destOrd="0" presId="urn:microsoft.com/office/officeart/2005/8/layout/hierarchy4"/>
    <dgm:cxn modelId="{C8D4F075-BBAB-4C5E-8F50-0D91E867F786}" srcId="{2014026B-E8EB-4920-8077-AE722C849E32}" destId="{F9397293-8FB8-4EA6-AF19-3D5CB26892DF}" srcOrd="1" destOrd="0" parTransId="{0A8B2FB5-90B6-47B8-AEF1-842AA035EC21}" sibTransId="{86B4BA36-2854-497E-B5EA-967E9E31BCE5}"/>
    <dgm:cxn modelId="{D410AA06-89BB-45F1-A42F-74255DC40FF5}" srcId="{2014026B-E8EB-4920-8077-AE722C849E32}" destId="{09CFF888-1ED8-45AF-BE56-FB6C3178619F}" srcOrd="0" destOrd="0" parTransId="{57193813-354A-4C68-B53D-A7D35B15F238}" sibTransId="{67C0B38B-AE6E-444F-99A9-B0EA3B218185}"/>
    <dgm:cxn modelId="{331E6420-7201-4CF7-99B3-CB32E2141F28}" srcId="{2014026B-E8EB-4920-8077-AE722C849E32}" destId="{37952E65-E9F6-45D9-BB7C-FA25E1291281}" srcOrd="4" destOrd="0" parTransId="{EC6F559F-811B-4C1E-9743-4626965595F9}" sibTransId="{16500795-7B61-4839-BA95-67449E206294}"/>
    <dgm:cxn modelId="{97639A3F-976E-4467-8054-3A1DA3ABFC9F}" type="presOf" srcId="{37952E65-E9F6-45D9-BB7C-FA25E1291281}" destId="{E85566B9-F496-451D-9C20-F072837ED8E3}" srcOrd="0" destOrd="0" presId="urn:microsoft.com/office/officeart/2005/8/layout/hierarchy4"/>
    <dgm:cxn modelId="{03B3FE89-1092-4FC6-AED7-58A91FB5FDC3}" srcId="{2014026B-E8EB-4920-8077-AE722C849E32}" destId="{BD1018E8-FE89-4E57-825F-8AC5D31EB186}" srcOrd="2" destOrd="0" parTransId="{4997B04F-E984-4259-BDC5-41091BC1F3F6}" sibTransId="{9AD23698-107C-4926-A29E-32F87087B635}"/>
    <dgm:cxn modelId="{1892AE70-A3B8-474B-8E98-B2A20E70B5A3}" type="presOf" srcId="{8A8121BF-3917-4C2B-8C3B-8443F1CCEB6C}" destId="{928BD7E0-2FDD-44DD-9DDC-2C5B889A6B6A}" srcOrd="0" destOrd="0" presId="urn:microsoft.com/office/officeart/2005/8/layout/hierarchy4"/>
    <dgm:cxn modelId="{B9B0CAB4-8133-46C5-9A96-74A6D78778FD}" type="presOf" srcId="{09CFF888-1ED8-45AF-BE56-FB6C3178619F}" destId="{FE0FF084-5B3D-4E6F-8D66-7E0E57023B22}" srcOrd="0" destOrd="0" presId="urn:microsoft.com/office/officeart/2005/8/layout/hierarchy4"/>
    <dgm:cxn modelId="{0C4ABDA8-F2AE-4058-BFF8-F79CCCC672F9}" type="presOf" srcId="{2014026B-E8EB-4920-8077-AE722C849E32}" destId="{A1DE746D-9D4E-4642-B25F-EE3CEFE91E12}" srcOrd="0" destOrd="0" presId="urn:microsoft.com/office/officeart/2005/8/layout/hierarchy4"/>
    <dgm:cxn modelId="{3C6315D1-71C9-4B4B-A18E-B4D94A918F9C}" srcId="{2014026B-E8EB-4920-8077-AE722C849E32}" destId="{8A8121BF-3917-4C2B-8C3B-8443F1CCEB6C}" srcOrd="3" destOrd="0" parTransId="{46F75B1A-0BDF-44EC-85BE-387FE12F9851}" sibTransId="{5467EE91-08D0-451F-8A04-404908D24D00}"/>
    <dgm:cxn modelId="{A127377A-D629-4001-8F46-40B4B46E847B}" type="presOf" srcId="{F9397293-8FB8-4EA6-AF19-3D5CB26892DF}" destId="{9645DB6A-8A7A-4C06-9F50-81D04E57C7B2}" srcOrd="0" destOrd="0" presId="urn:microsoft.com/office/officeart/2005/8/layout/hierarchy4"/>
    <dgm:cxn modelId="{39F03609-EE4F-40B9-AA95-32B6B3C19A23}" type="presParOf" srcId="{A1DE746D-9D4E-4642-B25F-EE3CEFE91E12}" destId="{7C4E5E5B-AC59-4C31-AB33-A2D09BAFB3C5}" srcOrd="0" destOrd="0" presId="urn:microsoft.com/office/officeart/2005/8/layout/hierarchy4"/>
    <dgm:cxn modelId="{37BEFAE7-FABF-4651-A874-1CBEC69A601E}" type="presParOf" srcId="{7C4E5E5B-AC59-4C31-AB33-A2D09BAFB3C5}" destId="{FE0FF084-5B3D-4E6F-8D66-7E0E57023B22}" srcOrd="0" destOrd="0" presId="urn:microsoft.com/office/officeart/2005/8/layout/hierarchy4"/>
    <dgm:cxn modelId="{A2E18CB5-E093-4D64-82A2-8011294BCA92}" type="presParOf" srcId="{7C4E5E5B-AC59-4C31-AB33-A2D09BAFB3C5}" destId="{6914CB34-74B2-4968-85CE-3B21F892590D}" srcOrd="1" destOrd="0" presId="urn:microsoft.com/office/officeart/2005/8/layout/hierarchy4"/>
    <dgm:cxn modelId="{238AF94B-9964-4283-B80D-AC8A8364BE76}" type="presParOf" srcId="{A1DE746D-9D4E-4642-B25F-EE3CEFE91E12}" destId="{8F7E5B46-9495-4461-8E89-87EE73BBDE90}" srcOrd="1" destOrd="0" presId="urn:microsoft.com/office/officeart/2005/8/layout/hierarchy4"/>
    <dgm:cxn modelId="{1C2FC11D-A785-48F4-898B-5ABF8A32E42B}" type="presParOf" srcId="{A1DE746D-9D4E-4642-B25F-EE3CEFE91E12}" destId="{BEA012B2-4269-42DD-A40D-B3462897F994}" srcOrd="2" destOrd="0" presId="urn:microsoft.com/office/officeart/2005/8/layout/hierarchy4"/>
    <dgm:cxn modelId="{F8983C9B-67D5-4E46-A787-DAC1CC935627}" type="presParOf" srcId="{BEA012B2-4269-42DD-A40D-B3462897F994}" destId="{9645DB6A-8A7A-4C06-9F50-81D04E57C7B2}" srcOrd="0" destOrd="0" presId="urn:microsoft.com/office/officeart/2005/8/layout/hierarchy4"/>
    <dgm:cxn modelId="{9AA9E29B-9AE0-4BD7-9797-E373D6872330}" type="presParOf" srcId="{BEA012B2-4269-42DD-A40D-B3462897F994}" destId="{B9368F6A-2B99-4EB1-8B43-FB67D73059FC}" srcOrd="1" destOrd="0" presId="urn:microsoft.com/office/officeart/2005/8/layout/hierarchy4"/>
    <dgm:cxn modelId="{7ACF3E6B-BB6C-4B19-9995-1FA7421D630A}" type="presParOf" srcId="{A1DE746D-9D4E-4642-B25F-EE3CEFE91E12}" destId="{C827C4D9-BFB4-44A3-9753-40124AE33458}" srcOrd="3" destOrd="0" presId="urn:microsoft.com/office/officeart/2005/8/layout/hierarchy4"/>
    <dgm:cxn modelId="{7803AD8C-E597-4F01-A7C2-6CB70DF9E52B}" type="presParOf" srcId="{A1DE746D-9D4E-4642-B25F-EE3CEFE91E12}" destId="{F31F60BA-E5F2-40C1-8207-7B32FF4A60BF}" srcOrd="4" destOrd="0" presId="urn:microsoft.com/office/officeart/2005/8/layout/hierarchy4"/>
    <dgm:cxn modelId="{DC6042BC-40BB-4137-B595-C90DC6D88591}" type="presParOf" srcId="{F31F60BA-E5F2-40C1-8207-7B32FF4A60BF}" destId="{CB795074-8E06-4DB5-A785-F724847CC635}" srcOrd="0" destOrd="0" presId="urn:microsoft.com/office/officeart/2005/8/layout/hierarchy4"/>
    <dgm:cxn modelId="{17DE46C8-3B88-4AFE-8E75-EC94991743BC}" type="presParOf" srcId="{F31F60BA-E5F2-40C1-8207-7B32FF4A60BF}" destId="{03D02FED-65E4-4002-BB62-A5F5295E314F}" srcOrd="1" destOrd="0" presId="urn:microsoft.com/office/officeart/2005/8/layout/hierarchy4"/>
    <dgm:cxn modelId="{89541033-39A1-4904-93F2-367CE7B3842A}" type="presParOf" srcId="{A1DE746D-9D4E-4642-B25F-EE3CEFE91E12}" destId="{2ED26D62-32FD-41E8-9996-3B54D499BD4E}" srcOrd="5" destOrd="0" presId="urn:microsoft.com/office/officeart/2005/8/layout/hierarchy4"/>
    <dgm:cxn modelId="{93052F8A-9125-42E5-A6B5-D0DE9454C112}" type="presParOf" srcId="{A1DE746D-9D4E-4642-B25F-EE3CEFE91E12}" destId="{B77DB3DA-61CE-46A8-AA9F-4BEC273D7649}" srcOrd="6" destOrd="0" presId="urn:microsoft.com/office/officeart/2005/8/layout/hierarchy4"/>
    <dgm:cxn modelId="{F6D66FC3-3A4D-4905-A231-CD27FEDEAE4A}" type="presParOf" srcId="{B77DB3DA-61CE-46A8-AA9F-4BEC273D7649}" destId="{928BD7E0-2FDD-44DD-9DDC-2C5B889A6B6A}" srcOrd="0" destOrd="0" presId="urn:microsoft.com/office/officeart/2005/8/layout/hierarchy4"/>
    <dgm:cxn modelId="{F5598738-65AD-41C9-91CB-40E1334211D4}" type="presParOf" srcId="{B77DB3DA-61CE-46A8-AA9F-4BEC273D7649}" destId="{FF562969-958B-4723-AE87-9EF28104993A}" srcOrd="1" destOrd="0" presId="urn:microsoft.com/office/officeart/2005/8/layout/hierarchy4"/>
    <dgm:cxn modelId="{382FE8E6-ADD0-41E7-9643-CFD9DB05566F}" type="presParOf" srcId="{A1DE746D-9D4E-4642-B25F-EE3CEFE91E12}" destId="{D15BB728-1C78-4278-87BC-1C5E5FCCCFD7}" srcOrd="7" destOrd="0" presId="urn:microsoft.com/office/officeart/2005/8/layout/hierarchy4"/>
    <dgm:cxn modelId="{2FBDBAA9-96FE-46DE-9ADF-E58773E55876}" type="presParOf" srcId="{A1DE746D-9D4E-4642-B25F-EE3CEFE91E12}" destId="{CDB3E6A7-56B2-400B-8268-7ECFF18448F4}" srcOrd="8" destOrd="0" presId="urn:microsoft.com/office/officeart/2005/8/layout/hierarchy4"/>
    <dgm:cxn modelId="{D9B24010-161C-4E20-9DE2-355ED813795C}" type="presParOf" srcId="{CDB3E6A7-56B2-400B-8268-7ECFF18448F4}" destId="{E85566B9-F496-451D-9C20-F072837ED8E3}" srcOrd="0" destOrd="0" presId="urn:microsoft.com/office/officeart/2005/8/layout/hierarchy4"/>
    <dgm:cxn modelId="{8C0306D7-9A34-48D9-B771-71EBD6FCE436}" type="presParOf" srcId="{CDB3E6A7-56B2-400B-8268-7ECFF18448F4}" destId="{515D9429-FBC0-4BB7-9FB2-67C64C7284E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851A2-92F1-4516-A097-260CD05B173E}">
      <dsp:nvSpPr>
        <dsp:cNvPr id="0" name=""/>
        <dsp:cNvSpPr/>
      </dsp:nvSpPr>
      <dsp:spPr>
        <a:xfrm>
          <a:off x="5908" y="961035"/>
          <a:ext cx="4566636" cy="950758"/>
        </a:xfrm>
        <a:prstGeom prst="chevron">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tx1"/>
              </a:solidFill>
            </a:rPr>
            <a:t>27 </a:t>
          </a:r>
          <a:r>
            <a:rPr lang="tr-TR" sz="3200" b="1" kern="1200" dirty="0">
              <a:solidFill>
                <a:schemeClr val="tx1"/>
              </a:solidFill>
            </a:rPr>
            <a:t>Haziran Cumartesi </a:t>
          </a:r>
          <a:r>
            <a:rPr lang="tr-TR" sz="3200" b="1" kern="1200" dirty="0" smtClean="0">
              <a:solidFill>
                <a:schemeClr val="tx1"/>
              </a:solidFill>
            </a:rPr>
            <a:t>10:15</a:t>
          </a:r>
          <a:endParaRPr lang="tr-TR" sz="3200" b="1" kern="1200" dirty="0">
            <a:solidFill>
              <a:schemeClr val="tx1"/>
            </a:solidFill>
          </a:endParaRPr>
        </a:p>
      </dsp:txBody>
      <dsp:txXfrm>
        <a:off x="481287" y="961035"/>
        <a:ext cx="3615878" cy="950758"/>
      </dsp:txXfrm>
    </dsp:sp>
    <dsp:sp modelId="{2C733F55-2408-4BC6-B9FF-213E551F6C8A}">
      <dsp:nvSpPr>
        <dsp:cNvPr id="0" name=""/>
        <dsp:cNvSpPr/>
      </dsp:nvSpPr>
      <dsp:spPr>
        <a:xfrm>
          <a:off x="4263549" y="1041850"/>
          <a:ext cx="3939454" cy="789129"/>
        </a:xfrm>
        <a:prstGeom prst="chevron">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b="1" kern="1200" dirty="0">
              <a:solidFill>
                <a:schemeClr val="tx1"/>
              </a:solidFill>
            </a:rPr>
            <a:t>1. Oturum </a:t>
          </a:r>
        </a:p>
        <a:p>
          <a:pPr lvl="0" algn="ctr" defTabSz="977900">
            <a:lnSpc>
              <a:spcPct val="90000"/>
            </a:lnSpc>
            <a:spcBef>
              <a:spcPct val="0"/>
            </a:spcBef>
            <a:spcAft>
              <a:spcPct val="35000"/>
            </a:spcAft>
          </a:pPr>
          <a:r>
            <a:rPr lang="tr-TR" sz="2200" b="1" kern="1200" dirty="0">
              <a:solidFill>
                <a:schemeClr val="tx1"/>
              </a:solidFill>
            </a:rPr>
            <a:t>[Temel </a:t>
          </a:r>
          <a:r>
            <a:rPr lang="tr-TR" sz="2200" b="1" kern="1200" dirty="0" smtClean="0">
              <a:solidFill>
                <a:schemeClr val="tx1"/>
              </a:solidFill>
            </a:rPr>
            <a:t>Yeterlilik </a:t>
          </a:r>
          <a:r>
            <a:rPr lang="tr-TR" sz="2200" b="1" kern="1200" dirty="0">
              <a:solidFill>
                <a:schemeClr val="tx1"/>
              </a:solidFill>
            </a:rPr>
            <a:t>Testi]</a:t>
          </a:r>
        </a:p>
      </dsp:txBody>
      <dsp:txXfrm>
        <a:off x="4658114" y="1041850"/>
        <a:ext cx="3150325" cy="789129"/>
      </dsp:txXfrm>
    </dsp:sp>
    <dsp:sp modelId="{72071487-1669-4399-BF08-0BC57F1E5147}">
      <dsp:nvSpPr>
        <dsp:cNvPr id="0" name=""/>
        <dsp:cNvSpPr/>
      </dsp:nvSpPr>
      <dsp:spPr>
        <a:xfrm>
          <a:off x="5908" y="2044900"/>
          <a:ext cx="4566636" cy="950758"/>
        </a:xfrm>
        <a:prstGeom prst="chevron">
          <a:avLst/>
        </a:prstGeom>
        <a:gradFill rotWithShape="0">
          <a:gsLst>
            <a:gs pos="0">
              <a:schemeClr val="accent5">
                <a:hueOff val="10077129"/>
                <a:satOff val="-4709"/>
                <a:lumOff val="-5294"/>
                <a:alphaOff val="0"/>
                <a:tint val="98000"/>
                <a:hueMod val="94000"/>
                <a:satMod val="130000"/>
                <a:lumMod val="138000"/>
              </a:schemeClr>
            </a:gs>
            <a:gs pos="100000">
              <a:schemeClr val="accent5">
                <a:hueOff val="10077129"/>
                <a:satOff val="-4709"/>
                <a:lumOff val="-5294"/>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tx1"/>
              </a:solidFill>
            </a:rPr>
            <a:t>28 </a:t>
          </a:r>
          <a:r>
            <a:rPr lang="tr-TR" sz="3200" b="1" kern="1200" dirty="0">
              <a:solidFill>
                <a:schemeClr val="tx1"/>
              </a:solidFill>
            </a:rPr>
            <a:t>Haziran Pazar </a:t>
          </a:r>
          <a:r>
            <a:rPr lang="tr-TR" sz="3200" b="1" kern="1200" dirty="0" smtClean="0">
              <a:solidFill>
                <a:schemeClr val="tx1"/>
              </a:solidFill>
            </a:rPr>
            <a:t>10:15</a:t>
          </a:r>
          <a:endParaRPr lang="tr-TR" sz="3200" b="1" kern="1200" dirty="0">
            <a:solidFill>
              <a:schemeClr val="tx1"/>
            </a:solidFill>
          </a:endParaRPr>
        </a:p>
      </dsp:txBody>
      <dsp:txXfrm>
        <a:off x="481287" y="2044900"/>
        <a:ext cx="3615878" cy="950758"/>
      </dsp:txXfrm>
    </dsp:sp>
    <dsp:sp modelId="{48EAEA2F-0732-44F1-84FE-3D6BF7C5BDA5}">
      <dsp:nvSpPr>
        <dsp:cNvPr id="0" name=""/>
        <dsp:cNvSpPr/>
      </dsp:nvSpPr>
      <dsp:spPr>
        <a:xfrm>
          <a:off x="4263549" y="2125715"/>
          <a:ext cx="3939454" cy="789129"/>
        </a:xfrm>
        <a:prstGeom prst="chevron">
          <a:avLst/>
        </a:prstGeom>
        <a:solidFill>
          <a:schemeClr val="accent5">
            <a:tint val="40000"/>
            <a:alpha val="90000"/>
            <a:hueOff val="10367925"/>
            <a:satOff val="-13722"/>
            <a:lumOff val="-1278"/>
            <a:alphaOff val="0"/>
          </a:schemeClr>
        </a:solidFill>
        <a:ln w="9525" cap="rnd" cmpd="sng" algn="ctr">
          <a:solidFill>
            <a:schemeClr val="accent5">
              <a:tint val="40000"/>
              <a:alpha val="90000"/>
              <a:hueOff val="10367925"/>
              <a:satOff val="-13722"/>
              <a:lumOff val="-1278"/>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b="1" kern="1200" dirty="0">
              <a:solidFill>
                <a:schemeClr val="tx1"/>
              </a:solidFill>
            </a:rPr>
            <a:t>2. Oturum </a:t>
          </a:r>
        </a:p>
        <a:p>
          <a:pPr lvl="0" algn="ctr" defTabSz="977900">
            <a:lnSpc>
              <a:spcPct val="90000"/>
            </a:lnSpc>
            <a:spcBef>
              <a:spcPct val="0"/>
            </a:spcBef>
            <a:spcAft>
              <a:spcPct val="35000"/>
            </a:spcAft>
          </a:pPr>
          <a:r>
            <a:rPr lang="tr-TR" sz="2200" b="1" kern="1200" dirty="0">
              <a:solidFill>
                <a:schemeClr val="tx1"/>
              </a:solidFill>
            </a:rPr>
            <a:t>[</a:t>
          </a:r>
          <a:r>
            <a:rPr lang="tr-TR" sz="2200" b="1" kern="1200" dirty="0" smtClean="0">
              <a:solidFill>
                <a:schemeClr val="tx1"/>
              </a:solidFill>
            </a:rPr>
            <a:t>Alan Yeterlilik Testi]</a:t>
          </a:r>
          <a:endParaRPr lang="tr-TR" sz="2200" b="1" kern="1200" dirty="0">
            <a:solidFill>
              <a:schemeClr val="tx1"/>
            </a:solidFill>
          </a:endParaRPr>
        </a:p>
      </dsp:txBody>
      <dsp:txXfrm>
        <a:off x="4658114" y="2125715"/>
        <a:ext cx="3150325" cy="789129"/>
      </dsp:txXfrm>
    </dsp:sp>
    <dsp:sp modelId="{77F2B12D-6710-4F93-829C-2EA771E69132}">
      <dsp:nvSpPr>
        <dsp:cNvPr id="0" name=""/>
        <dsp:cNvSpPr/>
      </dsp:nvSpPr>
      <dsp:spPr>
        <a:xfrm>
          <a:off x="5908" y="3128765"/>
          <a:ext cx="4566636" cy="950758"/>
        </a:xfrm>
        <a:prstGeom prst="chevron">
          <a:avLst/>
        </a:prstGeom>
        <a:gradFill rotWithShape="0">
          <a:gsLst>
            <a:gs pos="0">
              <a:schemeClr val="accent5">
                <a:hueOff val="20154258"/>
                <a:satOff val="-9417"/>
                <a:lumOff val="-10587"/>
                <a:alphaOff val="0"/>
                <a:tint val="98000"/>
                <a:hueMod val="94000"/>
                <a:satMod val="130000"/>
                <a:lumMod val="138000"/>
              </a:schemeClr>
            </a:gs>
            <a:gs pos="100000">
              <a:schemeClr val="accent5">
                <a:hueOff val="20154258"/>
                <a:satOff val="-9417"/>
                <a:lumOff val="-10587"/>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tx1"/>
              </a:solidFill>
            </a:rPr>
            <a:t>28 </a:t>
          </a:r>
          <a:r>
            <a:rPr lang="tr-TR" sz="3200" b="1" kern="1200" dirty="0">
              <a:solidFill>
                <a:schemeClr val="tx1"/>
              </a:solidFill>
            </a:rPr>
            <a:t>Haziran Pazar </a:t>
          </a:r>
          <a:r>
            <a:rPr lang="tr-TR" sz="3200" b="1" kern="1200" dirty="0" smtClean="0">
              <a:solidFill>
                <a:schemeClr val="tx1"/>
              </a:solidFill>
            </a:rPr>
            <a:t>15:45</a:t>
          </a:r>
          <a:endParaRPr lang="tr-TR" sz="3200" b="1" kern="1200" dirty="0">
            <a:solidFill>
              <a:schemeClr val="tx1"/>
            </a:solidFill>
          </a:endParaRPr>
        </a:p>
      </dsp:txBody>
      <dsp:txXfrm>
        <a:off x="481287" y="3128765"/>
        <a:ext cx="3615878" cy="950758"/>
      </dsp:txXfrm>
    </dsp:sp>
    <dsp:sp modelId="{F1874A1E-DD4D-4CE4-B89C-D14877B207E5}">
      <dsp:nvSpPr>
        <dsp:cNvPr id="0" name=""/>
        <dsp:cNvSpPr/>
      </dsp:nvSpPr>
      <dsp:spPr>
        <a:xfrm>
          <a:off x="4263549" y="3209580"/>
          <a:ext cx="3939454" cy="789129"/>
        </a:xfrm>
        <a:prstGeom prst="chevron">
          <a:avLst/>
        </a:prstGeom>
        <a:solidFill>
          <a:schemeClr val="accent5">
            <a:tint val="40000"/>
            <a:alpha val="90000"/>
            <a:hueOff val="20735850"/>
            <a:satOff val="-27444"/>
            <a:lumOff val="-2555"/>
            <a:alphaOff val="0"/>
          </a:schemeClr>
        </a:solidFill>
        <a:ln w="9525" cap="rnd" cmpd="sng" algn="ctr">
          <a:solidFill>
            <a:schemeClr val="accent5">
              <a:tint val="40000"/>
              <a:alpha val="90000"/>
              <a:hueOff val="20735850"/>
              <a:satOff val="-27444"/>
              <a:lumOff val="-2555"/>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tr-TR" sz="2200" b="1" kern="1200" dirty="0">
              <a:solidFill>
                <a:schemeClr val="tx1"/>
              </a:solidFill>
            </a:rPr>
            <a:t>3. Oturum </a:t>
          </a:r>
        </a:p>
        <a:p>
          <a:pPr lvl="0" algn="ctr" defTabSz="977900">
            <a:lnSpc>
              <a:spcPct val="90000"/>
            </a:lnSpc>
            <a:spcBef>
              <a:spcPct val="0"/>
            </a:spcBef>
            <a:spcAft>
              <a:spcPct val="35000"/>
            </a:spcAft>
          </a:pPr>
          <a:r>
            <a:rPr lang="tr-TR" sz="2200" b="1" kern="1200" dirty="0" smtClean="0">
              <a:solidFill>
                <a:schemeClr val="tx1"/>
              </a:solidFill>
            </a:rPr>
            <a:t>[Yabancı Dil Testi]</a:t>
          </a:r>
          <a:endParaRPr lang="tr-TR" sz="2200" b="1" kern="1200" dirty="0">
            <a:solidFill>
              <a:schemeClr val="tx1"/>
            </a:solidFill>
          </a:endParaRPr>
        </a:p>
      </dsp:txBody>
      <dsp:txXfrm>
        <a:off x="4658114" y="3209580"/>
        <a:ext cx="3150325" cy="789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34AB2-BE5F-4487-9913-F1DEDE09126C}">
      <dsp:nvSpPr>
        <dsp:cNvPr id="0" name=""/>
        <dsp:cNvSpPr/>
      </dsp:nvSpPr>
      <dsp:spPr>
        <a:xfrm>
          <a:off x="5161" y="828901"/>
          <a:ext cx="1434089" cy="1434089"/>
        </a:xfrm>
        <a:prstGeom prst="ellipse">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tr-TR" sz="4200" b="1" kern="1200" dirty="0" smtClean="0">
              <a:solidFill>
                <a:schemeClr val="tx1"/>
              </a:solidFill>
            </a:rPr>
            <a:t>100</a:t>
          </a:r>
          <a:endParaRPr lang="tr-TR" sz="4200" b="1" kern="1200" dirty="0">
            <a:solidFill>
              <a:schemeClr val="tx1"/>
            </a:solidFill>
          </a:endParaRPr>
        </a:p>
      </dsp:txBody>
      <dsp:txXfrm>
        <a:off x="215178" y="1038918"/>
        <a:ext cx="1014055" cy="1014055"/>
      </dsp:txXfrm>
    </dsp:sp>
    <dsp:sp modelId="{CF3CECF7-E47F-451E-A171-99A7324A838A}">
      <dsp:nvSpPr>
        <dsp:cNvPr id="0" name=""/>
        <dsp:cNvSpPr/>
      </dsp:nvSpPr>
      <dsp:spPr>
        <a:xfrm>
          <a:off x="1555699" y="1130060"/>
          <a:ext cx="831771" cy="831771"/>
        </a:xfrm>
        <a:prstGeom prst="mathPlus">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b="1" kern="1200">
            <a:solidFill>
              <a:schemeClr val="tx1"/>
            </a:solidFill>
          </a:endParaRPr>
        </a:p>
      </dsp:txBody>
      <dsp:txXfrm>
        <a:off x="1665950" y="1448129"/>
        <a:ext cx="611269" cy="195633"/>
      </dsp:txXfrm>
    </dsp:sp>
    <dsp:sp modelId="{04A7D812-0F17-4864-B05F-EF3364DC53E3}">
      <dsp:nvSpPr>
        <dsp:cNvPr id="0" name=""/>
        <dsp:cNvSpPr/>
      </dsp:nvSpPr>
      <dsp:spPr>
        <a:xfrm>
          <a:off x="2503918" y="828901"/>
          <a:ext cx="1434089" cy="1434089"/>
        </a:xfrm>
        <a:prstGeom prst="ellipse">
          <a:avLst/>
        </a:prstGeom>
        <a:gradFill rotWithShape="0">
          <a:gsLst>
            <a:gs pos="0">
              <a:schemeClr val="accent5">
                <a:hueOff val="6718086"/>
                <a:satOff val="-3139"/>
                <a:lumOff val="-3529"/>
                <a:alphaOff val="0"/>
                <a:tint val="98000"/>
                <a:hueMod val="94000"/>
                <a:satMod val="130000"/>
                <a:lumMod val="138000"/>
              </a:schemeClr>
            </a:gs>
            <a:gs pos="100000">
              <a:schemeClr val="accent5">
                <a:hueOff val="6718086"/>
                <a:satOff val="-3139"/>
                <a:lumOff val="-3529"/>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tr-TR" sz="4200" b="1" kern="1200" dirty="0" smtClean="0">
              <a:solidFill>
                <a:schemeClr val="tx1"/>
              </a:solidFill>
            </a:rPr>
            <a:t>400</a:t>
          </a:r>
          <a:endParaRPr lang="tr-TR" sz="4200" b="1" kern="1200" dirty="0">
            <a:solidFill>
              <a:schemeClr val="tx1"/>
            </a:solidFill>
          </a:endParaRPr>
        </a:p>
      </dsp:txBody>
      <dsp:txXfrm>
        <a:off x="2713935" y="1038918"/>
        <a:ext cx="1014055" cy="1014055"/>
      </dsp:txXfrm>
    </dsp:sp>
    <dsp:sp modelId="{952E5992-56F5-4EB2-9134-A7FDA4795CFD}">
      <dsp:nvSpPr>
        <dsp:cNvPr id="0" name=""/>
        <dsp:cNvSpPr/>
      </dsp:nvSpPr>
      <dsp:spPr>
        <a:xfrm>
          <a:off x="4054456" y="1130060"/>
          <a:ext cx="831771" cy="831771"/>
        </a:xfrm>
        <a:prstGeom prst="mathPlus">
          <a:avLst/>
        </a:prstGeom>
        <a:gradFill rotWithShape="0">
          <a:gsLst>
            <a:gs pos="0">
              <a:schemeClr val="accent5">
                <a:hueOff val="10077129"/>
                <a:satOff val="-4709"/>
                <a:lumOff val="-5294"/>
                <a:alphaOff val="0"/>
                <a:tint val="98000"/>
                <a:hueMod val="94000"/>
                <a:satMod val="130000"/>
                <a:lumMod val="138000"/>
              </a:schemeClr>
            </a:gs>
            <a:gs pos="100000">
              <a:schemeClr val="accent5">
                <a:hueOff val="10077129"/>
                <a:satOff val="-4709"/>
                <a:lumOff val="-529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b="1" kern="1200">
            <a:solidFill>
              <a:schemeClr val="tx1"/>
            </a:solidFill>
          </a:endParaRPr>
        </a:p>
      </dsp:txBody>
      <dsp:txXfrm>
        <a:off x="4164707" y="1448129"/>
        <a:ext cx="611269" cy="195633"/>
      </dsp:txXfrm>
    </dsp:sp>
    <dsp:sp modelId="{74A40645-C58F-4D6D-A5AB-1912C272AB5C}">
      <dsp:nvSpPr>
        <dsp:cNvPr id="0" name=""/>
        <dsp:cNvSpPr/>
      </dsp:nvSpPr>
      <dsp:spPr>
        <a:xfrm>
          <a:off x="5002675" y="828901"/>
          <a:ext cx="1434089" cy="1434089"/>
        </a:xfrm>
        <a:prstGeom prst="ellipse">
          <a:avLst/>
        </a:prstGeom>
        <a:gradFill rotWithShape="0">
          <a:gsLst>
            <a:gs pos="0">
              <a:schemeClr val="accent5">
                <a:hueOff val="13436172"/>
                <a:satOff val="-6278"/>
                <a:lumOff val="-7058"/>
                <a:alphaOff val="0"/>
                <a:tint val="98000"/>
                <a:hueMod val="94000"/>
                <a:satMod val="130000"/>
                <a:lumMod val="138000"/>
              </a:schemeClr>
            </a:gs>
            <a:gs pos="100000">
              <a:schemeClr val="accent5">
                <a:hueOff val="13436172"/>
                <a:satOff val="-6278"/>
                <a:lumOff val="-705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tr-TR" sz="4200" b="1" kern="1200" dirty="0" smtClean="0">
              <a:solidFill>
                <a:schemeClr val="tx1"/>
              </a:solidFill>
            </a:rPr>
            <a:t>60</a:t>
          </a:r>
          <a:endParaRPr lang="tr-TR" sz="4200" b="1" kern="1200" dirty="0">
            <a:solidFill>
              <a:schemeClr val="tx1"/>
            </a:solidFill>
          </a:endParaRPr>
        </a:p>
      </dsp:txBody>
      <dsp:txXfrm>
        <a:off x="5212692" y="1038918"/>
        <a:ext cx="1014055" cy="1014055"/>
      </dsp:txXfrm>
    </dsp:sp>
    <dsp:sp modelId="{D32CD291-5BD0-449C-9E04-DFA0CA46744B}">
      <dsp:nvSpPr>
        <dsp:cNvPr id="0" name=""/>
        <dsp:cNvSpPr/>
      </dsp:nvSpPr>
      <dsp:spPr>
        <a:xfrm>
          <a:off x="6553213" y="1130060"/>
          <a:ext cx="831771" cy="831771"/>
        </a:xfrm>
        <a:prstGeom prst="mathEqual">
          <a:avLst/>
        </a:prstGeom>
        <a:gradFill rotWithShape="0">
          <a:gsLst>
            <a:gs pos="0">
              <a:schemeClr val="accent5">
                <a:hueOff val="20154258"/>
                <a:satOff val="-9417"/>
                <a:lumOff val="-10587"/>
                <a:alphaOff val="0"/>
                <a:tint val="98000"/>
                <a:hueMod val="94000"/>
                <a:satMod val="130000"/>
                <a:lumMod val="138000"/>
              </a:schemeClr>
            </a:gs>
            <a:gs pos="100000">
              <a:schemeClr val="accent5">
                <a:hueOff val="20154258"/>
                <a:satOff val="-9417"/>
                <a:lumOff val="-1058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tr-TR" sz="3300" b="1" kern="1200">
            <a:solidFill>
              <a:schemeClr val="tx1"/>
            </a:solidFill>
          </a:endParaRPr>
        </a:p>
      </dsp:txBody>
      <dsp:txXfrm>
        <a:off x="6663464" y="1301405"/>
        <a:ext cx="611269" cy="489081"/>
      </dsp:txXfrm>
    </dsp:sp>
    <dsp:sp modelId="{D181BF8F-BBFF-4103-A75B-6D672AD19C3C}">
      <dsp:nvSpPr>
        <dsp:cNvPr id="0" name=""/>
        <dsp:cNvSpPr/>
      </dsp:nvSpPr>
      <dsp:spPr>
        <a:xfrm>
          <a:off x="7501432" y="828901"/>
          <a:ext cx="1434089" cy="1434089"/>
        </a:xfrm>
        <a:prstGeom prst="ellipse">
          <a:avLst/>
        </a:prstGeom>
        <a:gradFill rotWithShape="0">
          <a:gsLst>
            <a:gs pos="0">
              <a:schemeClr val="accent5">
                <a:hueOff val="20154258"/>
                <a:satOff val="-9417"/>
                <a:lumOff val="-10587"/>
                <a:alphaOff val="0"/>
                <a:tint val="98000"/>
                <a:hueMod val="94000"/>
                <a:satMod val="130000"/>
                <a:lumMod val="138000"/>
              </a:schemeClr>
            </a:gs>
            <a:gs pos="100000">
              <a:schemeClr val="accent5">
                <a:hueOff val="20154258"/>
                <a:satOff val="-9417"/>
                <a:lumOff val="-1058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tr-TR" sz="4200" b="1" kern="1200" dirty="0" smtClean="0">
              <a:solidFill>
                <a:schemeClr val="tx1"/>
              </a:solidFill>
            </a:rPr>
            <a:t>560</a:t>
          </a:r>
          <a:endParaRPr lang="tr-TR" sz="4200" b="1" kern="1200" dirty="0">
            <a:solidFill>
              <a:schemeClr val="tx1"/>
            </a:solidFill>
          </a:endParaRPr>
        </a:p>
      </dsp:txBody>
      <dsp:txXfrm>
        <a:off x="7711449" y="1038918"/>
        <a:ext cx="1014055" cy="1014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2635F-962E-47C2-87B9-6F31DB651874}">
      <dsp:nvSpPr>
        <dsp:cNvPr id="0" name=""/>
        <dsp:cNvSpPr/>
      </dsp:nvSpPr>
      <dsp:spPr>
        <a:xfrm>
          <a:off x="18775" y="1336"/>
          <a:ext cx="4096861" cy="2458116"/>
        </a:xfrm>
        <a:prstGeom prst="rect">
          <a:avLst/>
        </a:prstGeom>
        <a:gradFill rotWithShape="0">
          <a:gsLst>
            <a:gs pos="0">
              <a:schemeClr val="accent5">
                <a:hueOff val="0"/>
                <a:satOff val="0"/>
                <a:lumOff val="0"/>
                <a:alphaOff val="0"/>
                <a:tint val="98000"/>
                <a:hueMod val="94000"/>
                <a:satMod val="130000"/>
                <a:lumMod val="13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fontAlgn="auto">
            <a:lnSpc>
              <a:spcPct val="90000"/>
            </a:lnSpc>
            <a:spcBef>
              <a:spcPct val="0"/>
            </a:spcBef>
            <a:spcAft>
              <a:spcPts val="0"/>
            </a:spcAft>
            <a:defRPr/>
          </a:pPr>
          <a:r>
            <a:rPr lang="tr-TR" sz="2000" kern="1200" dirty="0" smtClean="0">
              <a:solidFill>
                <a:schemeClr val="tx1"/>
              </a:solidFill>
            </a:rPr>
            <a:t>Adayların bir </a:t>
          </a:r>
          <a:r>
            <a:rPr lang="tr-TR" sz="2000" b="1" u="sng" kern="1200" dirty="0" smtClean="0">
              <a:solidFill>
                <a:schemeClr val="tx1"/>
              </a:solidFill>
              <a:effectLst>
                <a:outerShdw blurRad="38100" dist="38100" dir="2700000" algn="tl">
                  <a:srgbClr val="000000">
                    <a:alpha val="43137"/>
                  </a:srgbClr>
                </a:outerShdw>
              </a:effectLst>
            </a:rPr>
            <a:t>ÖNLİSANS  ve  ÖZEL YETENEKLE </a:t>
          </a:r>
          <a:r>
            <a:rPr lang="tr-TR" sz="2000" b="0" u="none" kern="1200" dirty="0" smtClean="0">
              <a:solidFill>
                <a:schemeClr val="tx1"/>
              </a:solidFill>
              <a:effectLst/>
            </a:rPr>
            <a:t>öğrenci kabul eden lisans programlarını </a:t>
          </a:r>
          <a:r>
            <a:rPr lang="tr-TR" sz="2000" kern="1200" dirty="0" smtClean="0">
              <a:solidFill>
                <a:schemeClr val="tx1"/>
              </a:solidFill>
            </a:rPr>
            <a:t>tercih edebilmeleri için </a:t>
          </a:r>
        </a:p>
        <a:p>
          <a:pPr lvl="0" algn="ctr" defTabSz="889000" fontAlgn="auto">
            <a:lnSpc>
              <a:spcPct val="90000"/>
            </a:lnSpc>
            <a:spcBef>
              <a:spcPct val="0"/>
            </a:spcBef>
            <a:spcAft>
              <a:spcPts val="0"/>
            </a:spcAft>
            <a:defRPr/>
          </a:pPr>
          <a:r>
            <a:rPr lang="tr-TR" sz="2000" kern="1200" dirty="0" smtClean="0">
              <a:solidFill>
                <a:schemeClr val="tx1"/>
              </a:solidFill>
            </a:rPr>
            <a:t>TYT-Puanı </a:t>
          </a:r>
          <a:r>
            <a:rPr lang="tr-TR" sz="2200" b="1" kern="1200" dirty="0" smtClean="0">
              <a:solidFill>
                <a:schemeClr val="tx1"/>
              </a:solidFill>
              <a:effectLst>
                <a:outerShdw blurRad="38100" dist="38100" dir="2700000" algn="tl">
                  <a:srgbClr val="000000">
                    <a:alpha val="43137"/>
                  </a:srgbClr>
                </a:outerShdw>
              </a:effectLst>
            </a:rPr>
            <a:t>en az </a:t>
          </a:r>
          <a:r>
            <a:rPr lang="tr-TR" sz="2200" b="1" kern="1200" dirty="0" smtClean="0">
              <a:solidFill>
                <a:schemeClr val="tx1"/>
              </a:solidFill>
            </a:rPr>
            <a:t>150</a:t>
          </a:r>
          <a:r>
            <a:rPr lang="tr-TR" sz="2200" kern="1200" dirty="0" smtClean="0">
              <a:solidFill>
                <a:schemeClr val="tx1"/>
              </a:solidFill>
            </a:rPr>
            <a:t> </a:t>
          </a:r>
          <a:r>
            <a:rPr lang="tr-TR" sz="2000" kern="1200" dirty="0" smtClean="0">
              <a:solidFill>
                <a:schemeClr val="tx1"/>
              </a:solidFill>
            </a:rPr>
            <a:t>olması gereklidir.</a:t>
          </a:r>
        </a:p>
        <a:p>
          <a:pPr lvl="0" algn="ctr" defTabSz="889000" fontAlgn="auto">
            <a:lnSpc>
              <a:spcPct val="90000"/>
            </a:lnSpc>
            <a:spcBef>
              <a:spcPct val="0"/>
            </a:spcBef>
            <a:spcAft>
              <a:spcPts val="0"/>
            </a:spcAft>
            <a:defRPr/>
          </a:pPr>
          <a:endParaRPr lang="tr-TR" sz="2000" kern="1200" dirty="0" smtClean="0">
            <a:solidFill>
              <a:schemeClr val="tx1"/>
            </a:solidFill>
          </a:endParaRPr>
        </a:p>
        <a:p>
          <a:pPr lvl="0" algn="ctr" defTabSz="889000" fontAlgn="auto">
            <a:lnSpc>
              <a:spcPct val="90000"/>
            </a:lnSpc>
            <a:spcBef>
              <a:spcPct val="0"/>
            </a:spcBef>
            <a:spcAft>
              <a:spcPts val="0"/>
            </a:spcAft>
            <a:defRPr/>
          </a:pPr>
          <a:endParaRPr lang="tr-TR" sz="2000" kern="1200" dirty="0" smtClean="0">
            <a:solidFill>
              <a:schemeClr val="tx1"/>
            </a:solidFill>
          </a:endParaRPr>
        </a:p>
      </dsp:txBody>
      <dsp:txXfrm>
        <a:off x="18775" y="1336"/>
        <a:ext cx="4096861" cy="2458116"/>
      </dsp:txXfrm>
    </dsp:sp>
    <dsp:sp modelId="{0CD9882F-377C-4935-B4ED-864C8ACEFE18}">
      <dsp:nvSpPr>
        <dsp:cNvPr id="0" name=""/>
        <dsp:cNvSpPr/>
      </dsp:nvSpPr>
      <dsp:spPr>
        <a:xfrm>
          <a:off x="4525323" y="1336"/>
          <a:ext cx="4096861" cy="2458116"/>
        </a:xfrm>
        <a:prstGeom prst="rect">
          <a:avLst/>
        </a:prstGeom>
        <a:gradFill rotWithShape="0">
          <a:gsLst>
            <a:gs pos="0">
              <a:schemeClr val="accent5">
                <a:hueOff val="6718086"/>
                <a:satOff val="-3139"/>
                <a:lumOff val="-3529"/>
                <a:alphaOff val="0"/>
                <a:tint val="98000"/>
                <a:hueMod val="94000"/>
                <a:satMod val="130000"/>
                <a:lumMod val="138000"/>
              </a:schemeClr>
            </a:gs>
            <a:gs pos="100000">
              <a:schemeClr val="accent5">
                <a:hueOff val="6718086"/>
                <a:satOff val="-3139"/>
                <a:lumOff val="-3529"/>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fontAlgn="auto">
            <a:lnSpc>
              <a:spcPct val="90000"/>
            </a:lnSpc>
            <a:spcBef>
              <a:spcPct val="0"/>
            </a:spcBef>
            <a:spcAft>
              <a:spcPts val="0"/>
            </a:spcAft>
            <a:defRPr/>
          </a:pPr>
          <a:r>
            <a:rPr lang="tr-TR" sz="2000" kern="1200" dirty="0" smtClean="0">
              <a:solidFill>
                <a:schemeClr val="tx1"/>
              </a:solidFill>
            </a:rPr>
            <a:t>Temel Yeterlilik Testi Puanı </a:t>
          </a:r>
          <a:r>
            <a:rPr lang="tr-TR" sz="2800" b="1" kern="1200" dirty="0" smtClean="0">
              <a:solidFill>
                <a:schemeClr val="tx1"/>
              </a:solidFill>
            </a:rPr>
            <a:t>170</a:t>
          </a:r>
          <a:r>
            <a:rPr lang="tr-TR" sz="2000" kern="1200" dirty="0" smtClean="0">
              <a:solidFill>
                <a:schemeClr val="tx1"/>
              </a:solidFill>
            </a:rPr>
            <a:t> ve üzeri olan adaylar</a:t>
          </a:r>
        </a:p>
        <a:p>
          <a:pPr lvl="0" algn="ctr" defTabSz="889000" fontAlgn="auto">
            <a:lnSpc>
              <a:spcPct val="90000"/>
            </a:lnSpc>
            <a:spcBef>
              <a:spcPct val="0"/>
            </a:spcBef>
            <a:spcAft>
              <a:spcPts val="0"/>
            </a:spcAft>
            <a:defRPr/>
          </a:pPr>
          <a:r>
            <a:rPr lang="tr-TR" sz="2800" kern="1200" dirty="0" smtClean="0">
              <a:solidFill>
                <a:schemeClr val="tx1"/>
              </a:solidFill>
            </a:rPr>
            <a:t> </a:t>
          </a:r>
          <a:r>
            <a:rPr lang="tr-TR" sz="2800" b="1" u="sng" kern="1200" dirty="0" smtClean="0">
              <a:solidFill>
                <a:schemeClr val="tx1"/>
              </a:solidFill>
              <a:effectLst>
                <a:outerShdw blurRad="38100" dist="38100" dir="2700000" algn="tl">
                  <a:srgbClr val="000000">
                    <a:alpha val="43137"/>
                  </a:srgbClr>
                </a:outerShdw>
              </a:effectLst>
            </a:rPr>
            <a:t>LİSANS</a:t>
          </a:r>
          <a:r>
            <a:rPr lang="tr-TR" sz="2800" kern="1200" dirty="0" smtClean="0">
              <a:solidFill>
                <a:schemeClr val="tx1"/>
              </a:solidFill>
            </a:rPr>
            <a:t> </a:t>
          </a:r>
          <a:r>
            <a:rPr lang="tr-TR" sz="2000" kern="1200" dirty="0" smtClean="0">
              <a:solidFill>
                <a:schemeClr val="tx1"/>
              </a:solidFill>
            </a:rPr>
            <a:t>programlarını tercih etmeye hak kazanacaktır.</a:t>
          </a:r>
        </a:p>
        <a:p>
          <a:pPr lvl="0" algn="ctr" defTabSz="889000" fontAlgn="auto">
            <a:lnSpc>
              <a:spcPct val="90000"/>
            </a:lnSpc>
            <a:spcBef>
              <a:spcPct val="0"/>
            </a:spcBef>
            <a:spcAft>
              <a:spcPts val="0"/>
            </a:spcAft>
            <a:defRPr/>
          </a:pPr>
          <a:endParaRPr lang="tr-TR" sz="2000" kern="1200" dirty="0" smtClean="0">
            <a:solidFill>
              <a:schemeClr val="tx1"/>
            </a:solidFill>
          </a:endParaRPr>
        </a:p>
      </dsp:txBody>
      <dsp:txXfrm>
        <a:off x="4525323" y="1336"/>
        <a:ext cx="4096861" cy="2458116"/>
      </dsp:txXfrm>
    </dsp:sp>
    <dsp:sp modelId="{29631A02-5B36-4F31-98EF-04F3B95A21D5}">
      <dsp:nvSpPr>
        <dsp:cNvPr id="0" name=""/>
        <dsp:cNvSpPr/>
      </dsp:nvSpPr>
      <dsp:spPr>
        <a:xfrm>
          <a:off x="18775" y="2869139"/>
          <a:ext cx="4096861" cy="2458116"/>
        </a:xfrm>
        <a:prstGeom prst="rect">
          <a:avLst/>
        </a:prstGeom>
        <a:gradFill rotWithShape="0">
          <a:gsLst>
            <a:gs pos="0">
              <a:schemeClr val="accent5">
                <a:hueOff val="13436172"/>
                <a:satOff val="-6278"/>
                <a:lumOff val="-7058"/>
                <a:alphaOff val="0"/>
                <a:tint val="98000"/>
                <a:hueMod val="94000"/>
                <a:satMod val="130000"/>
                <a:lumMod val="138000"/>
              </a:schemeClr>
            </a:gs>
            <a:gs pos="100000">
              <a:schemeClr val="accent5">
                <a:hueOff val="13436172"/>
                <a:satOff val="-6278"/>
                <a:lumOff val="-7058"/>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fontAlgn="auto">
            <a:lnSpc>
              <a:spcPct val="90000"/>
            </a:lnSpc>
            <a:spcBef>
              <a:spcPct val="0"/>
            </a:spcBef>
            <a:spcAft>
              <a:spcPts val="0"/>
            </a:spcAft>
            <a:defRPr/>
          </a:pPr>
          <a:r>
            <a:rPr lang="tr-TR" sz="1800" u="sng" kern="1200" dirty="0" err="1" smtClean="0">
              <a:solidFill>
                <a:schemeClr val="tx1"/>
              </a:solidFill>
            </a:rPr>
            <a:t>TYT’den</a:t>
          </a:r>
          <a:r>
            <a:rPr lang="tr-TR" sz="1800" u="sng" kern="1200" dirty="0" smtClean="0">
              <a:solidFill>
                <a:schemeClr val="tx1"/>
              </a:solidFill>
            </a:rPr>
            <a:t> en az </a:t>
          </a:r>
          <a:r>
            <a:rPr lang="tr-TR" sz="1800" b="1" u="sng" kern="1200" dirty="0" smtClean="0">
              <a:solidFill>
                <a:schemeClr val="tx1"/>
              </a:solidFill>
            </a:rPr>
            <a:t>150 </a:t>
          </a:r>
          <a:r>
            <a:rPr lang="tr-TR" sz="1800" b="0" u="sng" kern="1200" dirty="0" smtClean="0">
              <a:solidFill>
                <a:schemeClr val="tx1"/>
              </a:solidFill>
            </a:rPr>
            <a:t>puan almak </a:t>
          </a:r>
          <a:r>
            <a:rPr lang="tr-TR" sz="1800" b="0" kern="1200" dirty="0" smtClean="0">
              <a:solidFill>
                <a:schemeClr val="tx1"/>
              </a:solidFill>
            </a:rPr>
            <a:t>koşuluyla </a:t>
          </a:r>
          <a:r>
            <a:rPr lang="tr-TR" sz="1800" b="1" kern="1200" dirty="0" err="1" smtClean="0">
              <a:solidFill>
                <a:schemeClr val="tx1"/>
              </a:solidFill>
            </a:rPr>
            <a:t>AYT’den</a:t>
          </a:r>
          <a:r>
            <a:rPr lang="tr-TR" sz="1800" b="1" kern="1200" dirty="0" smtClean="0">
              <a:solidFill>
                <a:schemeClr val="tx1"/>
              </a:solidFill>
            </a:rPr>
            <a:t> </a:t>
          </a:r>
          <a:r>
            <a:rPr lang="tr-TR" sz="1800" b="0" kern="1200" dirty="0" smtClean="0">
              <a:solidFill>
                <a:schemeClr val="tx1"/>
              </a:solidFill>
            </a:rPr>
            <a:t>alacağı puanla birlikte hesaplanacak olan </a:t>
          </a:r>
          <a:r>
            <a:rPr lang="tr-TR" sz="1800" b="1" kern="1200" dirty="0" smtClean="0">
              <a:solidFill>
                <a:schemeClr val="tx1"/>
              </a:solidFill>
            </a:rPr>
            <a:t>Sözel, Sayısal, Eşit Ağırlık ve Dil </a:t>
          </a:r>
          <a:r>
            <a:rPr lang="tr-TR" sz="1800" b="0" kern="1200" dirty="0" smtClean="0">
              <a:solidFill>
                <a:schemeClr val="tx1"/>
              </a:solidFill>
            </a:rPr>
            <a:t>puanın en az birinin</a:t>
          </a:r>
          <a:r>
            <a:rPr lang="tr-TR" sz="1800" b="1" kern="1200" dirty="0" smtClean="0">
              <a:solidFill>
                <a:schemeClr val="tx1"/>
              </a:solidFill>
            </a:rPr>
            <a:t> 170 </a:t>
          </a:r>
          <a:r>
            <a:rPr lang="tr-TR" sz="1800" b="0" kern="1200" dirty="0" smtClean="0">
              <a:solidFill>
                <a:schemeClr val="tx1"/>
              </a:solidFill>
            </a:rPr>
            <a:t>ve üzeri  olması durumunda</a:t>
          </a:r>
          <a:r>
            <a:rPr lang="tr-TR" sz="1800" b="1" kern="1200" dirty="0" smtClean="0">
              <a:solidFill>
                <a:schemeClr val="tx1"/>
              </a:solidFill>
            </a:rPr>
            <a:t> </a:t>
          </a:r>
          <a:r>
            <a:rPr lang="tr-TR" sz="1800" b="1" u="sng" kern="1200" dirty="0" smtClean="0">
              <a:solidFill>
                <a:schemeClr val="tx1"/>
              </a:solidFill>
              <a:effectLst>
                <a:outerShdw blurRad="38100" dist="38100" dir="2700000" algn="tl">
                  <a:srgbClr val="000000">
                    <a:alpha val="43137"/>
                  </a:srgbClr>
                </a:outerShdw>
              </a:effectLst>
            </a:rPr>
            <a:t>lisans</a:t>
          </a:r>
          <a:r>
            <a:rPr lang="tr-TR" sz="1800" kern="1200" dirty="0" smtClean="0">
              <a:solidFill>
                <a:schemeClr val="tx1"/>
              </a:solidFill>
            </a:rPr>
            <a:t> programlarını tercih etmeye hak kazanacaktır. </a:t>
          </a:r>
        </a:p>
        <a:p>
          <a:pPr lvl="0" defTabSz="800100">
            <a:lnSpc>
              <a:spcPct val="90000"/>
            </a:lnSpc>
            <a:spcBef>
              <a:spcPct val="0"/>
            </a:spcBef>
          </a:pPr>
          <a:endParaRPr lang="tr-TR" sz="1800" kern="1200" dirty="0">
            <a:solidFill>
              <a:schemeClr val="tx1"/>
            </a:solidFill>
          </a:endParaRPr>
        </a:p>
      </dsp:txBody>
      <dsp:txXfrm>
        <a:off x="18775" y="2869139"/>
        <a:ext cx="4096861" cy="2458116"/>
      </dsp:txXfrm>
    </dsp:sp>
    <dsp:sp modelId="{B9B8DBC7-24AB-4328-963D-BE7EF07DB5DD}">
      <dsp:nvSpPr>
        <dsp:cNvPr id="0" name=""/>
        <dsp:cNvSpPr/>
      </dsp:nvSpPr>
      <dsp:spPr>
        <a:xfrm>
          <a:off x="4525323" y="2869139"/>
          <a:ext cx="4096861" cy="2458116"/>
        </a:xfrm>
        <a:prstGeom prst="rect">
          <a:avLst/>
        </a:prstGeom>
        <a:gradFill rotWithShape="0">
          <a:gsLst>
            <a:gs pos="0">
              <a:schemeClr val="accent5">
                <a:hueOff val="20154258"/>
                <a:satOff val="-9417"/>
                <a:lumOff val="-10587"/>
                <a:alphaOff val="0"/>
                <a:tint val="98000"/>
                <a:hueMod val="94000"/>
                <a:satMod val="130000"/>
                <a:lumMod val="138000"/>
              </a:schemeClr>
            </a:gs>
            <a:gs pos="100000">
              <a:schemeClr val="accent5">
                <a:hueOff val="20154258"/>
                <a:satOff val="-9417"/>
                <a:lumOff val="-1058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smtClean="0">
              <a:solidFill>
                <a:schemeClr val="tx1"/>
              </a:solidFill>
            </a:rPr>
            <a:t>Temel Yeterlilik Testi Puanı </a:t>
          </a:r>
          <a:r>
            <a:rPr lang="tr-TR" sz="2800" b="1" kern="1200" dirty="0" smtClean="0">
              <a:solidFill>
                <a:schemeClr val="tx1"/>
              </a:solidFill>
              <a:effectLst>
                <a:outerShdw blurRad="38100" dist="38100" dir="2700000" algn="tl">
                  <a:srgbClr val="000000">
                    <a:alpha val="43137"/>
                  </a:srgbClr>
                </a:outerShdw>
              </a:effectLst>
            </a:rPr>
            <a:t>200</a:t>
          </a:r>
          <a:r>
            <a:rPr lang="tr-TR" sz="2000" b="1" kern="1200" dirty="0" smtClean="0">
              <a:solidFill>
                <a:schemeClr val="tx1"/>
              </a:solidFill>
              <a:effectLst>
                <a:outerShdw blurRad="38100" dist="38100" dir="2700000" algn="tl">
                  <a:srgbClr val="000000">
                    <a:alpha val="43137"/>
                  </a:srgbClr>
                </a:outerShdw>
              </a:effectLst>
            </a:rPr>
            <a:t> ve üzeri </a:t>
          </a:r>
          <a:r>
            <a:rPr lang="tr-TR" sz="2000" kern="1200" dirty="0" smtClean="0">
              <a:solidFill>
                <a:schemeClr val="tx1"/>
              </a:solidFill>
            </a:rPr>
            <a:t>olan adayların puanları, istedikleri takdirde </a:t>
          </a:r>
          <a:r>
            <a:rPr lang="tr-TR" sz="2000" b="1" kern="1200" dirty="0" smtClean="0">
              <a:solidFill>
                <a:schemeClr val="tx1"/>
              </a:solidFill>
            </a:rPr>
            <a:t>bir sonraki yıl </a:t>
          </a:r>
          <a:r>
            <a:rPr lang="tr-TR" sz="2000" kern="1200" dirty="0" err="1" smtClean="0">
              <a:solidFill>
                <a:schemeClr val="tx1"/>
              </a:solidFill>
            </a:rPr>
            <a:t>için</a:t>
          </a:r>
          <a:r>
            <a:rPr lang="tr-TR" sz="2000" kern="1200" dirty="0" smtClean="0">
              <a:solidFill>
                <a:schemeClr val="tx1"/>
              </a:solidFill>
            </a:rPr>
            <a:t> de </a:t>
          </a:r>
          <a:r>
            <a:rPr lang="tr-TR" sz="2000" kern="1200" dirty="0" err="1" smtClean="0">
              <a:solidFill>
                <a:schemeClr val="tx1"/>
              </a:solidFill>
            </a:rPr>
            <a:t>geçerli</a:t>
          </a:r>
          <a:r>
            <a:rPr lang="tr-TR" sz="2000" kern="1200" dirty="0" smtClean="0">
              <a:solidFill>
                <a:schemeClr val="tx1"/>
              </a:solidFill>
            </a:rPr>
            <a:t> olacaktır.</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2000"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tr-TR" sz="2000" kern="1200" dirty="0" smtClean="0">
            <a:solidFill>
              <a:schemeClr val="tx1"/>
            </a:solidFill>
          </a:endParaRPr>
        </a:p>
      </dsp:txBody>
      <dsp:txXfrm>
        <a:off x="4525323" y="2869139"/>
        <a:ext cx="4096861" cy="2458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F084-5B3D-4E6F-8D66-7E0E57023B22}">
      <dsp:nvSpPr>
        <dsp:cNvPr id="0" name=""/>
        <dsp:cNvSpPr/>
      </dsp:nvSpPr>
      <dsp:spPr>
        <a:xfrm>
          <a:off x="887" y="0"/>
          <a:ext cx="1570483" cy="4032448"/>
        </a:xfrm>
        <a:prstGeom prst="roundRect">
          <a:avLst>
            <a:gd name="adj" fmla="val 10000"/>
          </a:avLst>
        </a:prstGeom>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lightRig rig="flat" dir="t"/>
        </a:scene3d>
        <a:sp3d prstMaterial="plastic">
          <a:bevelT w="254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MATEMATİK TESTİ</a:t>
          </a:r>
        </a:p>
        <a:p>
          <a:pPr lvl="0" algn="ctr" defTabSz="800100">
            <a:lnSpc>
              <a:spcPct val="90000"/>
            </a:lnSpc>
            <a:spcBef>
              <a:spcPct val="0"/>
            </a:spcBef>
            <a:spcAft>
              <a:spcPct val="35000"/>
            </a:spcAft>
          </a:pPr>
          <a:r>
            <a:rPr lang="tr-TR" sz="1800" kern="1200" dirty="0" smtClean="0"/>
            <a:t> (40 soru)</a:t>
          </a:r>
          <a:endParaRPr lang="tr-TR" sz="1800" kern="1200" dirty="0"/>
        </a:p>
      </dsp:txBody>
      <dsp:txXfrm>
        <a:off x="46885" y="45998"/>
        <a:ext cx="1478487" cy="3940452"/>
      </dsp:txXfrm>
    </dsp:sp>
    <dsp:sp modelId="{9645DB6A-8A7A-4C06-9F50-81D04E57C7B2}">
      <dsp:nvSpPr>
        <dsp:cNvPr id="0" name=""/>
        <dsp:cNvSpPr/>
      </dsp:nvSpPr>
      <dsp:spPr>
        <a:xfrm>
          <a:off x="1835211" y="0"/>
          <a:ext cx="1570483" cy="4032448"/>
        </a:xfrm>
        <a:prstGeom prst="roundRect">
          <a:avLst>
            <a:gd name="adj" fmla="val 10000"/>
          </a:avLst>
        </a:prstGeom>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lightRig rig="flat" dir="t"/>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FEN BİLİMLERİ TESTİ</a:t>
          </a:r>
        </a:p>
        <a:p>
          <a:pPr lvl="0" algn="ctr" defTabSz="800100">
            <a:lnSpc>
              <a:spcPct val="90000"/>
            </a:lnSpc>
            <a:spcBef>
              <a:spcPct val="0"/>
            </a:spcBef>
            <a:spcAft>
              <a:spcPct val="35000"/>
            </a:spcAft>
          </a:pPr>
          <a:r>
            <a:rPr lang="tr-TR" sz="1800" kern="1200" dirty="0" smtClean="0"/>
            <a:t>Fizik </a:t>
          </a:r>
        </a:p>
        <a:p>
          <a:pPr lvl="0" algn="ctr" defTabSz="800100">
            <a:lnSpc>
              <a:spcPct val="90000"/>
            </a:lnSpc>
            <a:spcBef>
              <a:spcPct val="0"/>
            </a:spcBef>
            <a:spcAft>
              <a:spcPct val="35000"/>
            </a:spcAft>
          </a:pPr>
          <a:r>
            <a:rPr lang="tr-TR" sz="1800" kern="1200" dirty="0" smtClean="0"/>
            <a:t>(14 soru)</a:t>
          </a:r>
        </a:p>
        <a:p>
          <a:pPr lvl="0" algn="ctr" defTabSz="800100">
            <a:lnSpc>
              <a:spcPct val="90000"/>
            </a:lnSpc>
            <a:spcBef>
              <a:spcPct val="0"/>
            </a:spcBef>
            <a:spcAft>
              <a:spcPct val="35000"/>
            </a:spcAft>
          </a:pPr>
          <a:r>
            <a:rPr lang="tr-TR" sz="1800" kern="1200" dirty="0" smtClean="0"/>
            <a:t>Kimya</a:t>
          </a:r>
        </a:p>
        <a:p>
          <a:pPr lvl="0" algn="ctr" defTabSz="800100">
            <a:lnSpc>
              <a:spcPct val="90000"/>
            </a:lnSpc>
            <a:spcBef>
              <a:spcPct val="0"/>
            </a:spcBef>
            <a:spcAft>
              <a:spcPct val="35000"/>
            </a:spcAft>
          </a:pPr>
          <a:r>
            <a:rPr lang="tr-TR" sz="1800" kern="1200" dirty="0" smtClean="0"/>
            <a:t> (13 soru)</a:t>
          </a:r>
        </a:p>
        <a:p>
          <a:pPr lvl="0" algn="ctr" defTabSz="800100">
            <a:lnSpc>
              <a:spcPct val="90000"/>
            </a:lnSpc>
            <a:spcBef>
              <a:spcPct val="0"/>
            </a:spcBef>
            <a:spcAft>
              <a:spcPct val="35000"/>
            </a:spcAft>
          </a:pPr>
          <a:r>
            <a:rPr lang="tr-TR" sz="1800" kern="1200" dirty="0" smtClean="0"/>
            <a:t>Biyoloji </a:t>
          </a:r>
        </a:p>
        <a:p>
          <a:pPr lvl="0" algn="ctr" defTabSz="800100">
            <a:lnSpc>
              <a:spcPct val="90000"/>
            </a:lnSpc>
            <a:spcBef>
              <a:spcPct val="0"/>
            </a:spcBef>
            <a:spcAft>
              <a:spcPct val="35000"/>
            </a:spcAft>
          </a:pPr>
          <a:r>
            <a:rPr lang="tr-TR" sz="1800" kern="1200" dirty="0" smtClean="0"/>
            <a:t>(13 soru)</a:t>
          </a:r>
          <a:endParaRPr lang="tr-TR" sz="1800" kern="1200" dirty="0"/>
        </a:p>
      </dsp:txBody>
      <dsp:txXfrm>
        <a:off x="1881209" y="45998"/>
        <a:ext cx="1478487" cy="3940452"/>
      </dsp:txXfrm>
    </dsp:sp>
    <dsp:sp modelId="{CB795074-8E06-4DB5-A785-F724847CC635}">
      <dsp:nvSpPr>
        <dsp:cNvPr id="0" name=""/>
        <dsp:cNvSpPr/>
      </dsp:nvSpPr>
      <dsp:spPr>
        <a:xfrm>
          <a:off x="3669535" y="0"/>
          <a:ext cx="1570483" cy="4032448"/>
        </a:xfrm>
        <a:prstGeom prst="roundRect">
          <a:avLst>
            <a:gd name="adj" fmla="val 10000"/>
          </a:avLst>
        </a:prstGeom>
        <a:gradFill rotWithShape="1">
          <a:gsLst>
            <a:gs pos="0">
              <a:schemeClr val="accent6">
                <a:tint val="98000"/>
                <a:hueMod val="94000"/>
                <a:satMod val="130000"/>
                <a:lumMod val="138000"/>
              </a:schemeClr>
            </a:gs>
            <a:gs pos="100000">
              <a:schemeClr val="accent6">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lightRig rig="flat" dir="t"/>
        </a:scene3d>
        <a:sp3d prstMaterial="plastic">
          <a:bevelT w="254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TÜRK DİLİ EDEBİYATI- SOSYAL BİLİMLER-1 TESTİ</a:t>
          </a:r>
        </a:p>
        <a:p>
          <a:pPr lvl="0" algn="ctr" defTabSz="800100">
            <a:lnSpc>
              <a:spcPct val="90000"/>
            </a:lnSpc>
            <a:spcBef>
              <a:spcPct val="0"/>
            </a:spcBef>
            <a:spcAft>
              <a:spcPct val="35000"/>
            </a:spcAft>
          </a:pPr>
          <a:r>
            <a:rPr lang="tr-TR" sz="1800" kern="1200" dirty="0" smtClean="0"/>
            <a:t>Türk Dili Edebiyat </a:t>
          </a:r>
        </a:p>
        <a:p>
          <a:pPr lvl="0" algn="ctr" defTabSz="800100">
            <a:lnSpc>
              <a:spcPct val="90000"/>
            </a:lnSpc>
            <a:spcBef>
              <a:spcPct val="0"/>
            </a:spcBef>
            <a:spcAft>
              <a:spcPct val="35000"/>
            </a:spcAft>
          </a:pPr>
          <a:r>
            <a:rPr lang="tr-TR" sz="1800" kern="1200" dirty="0" smtClean="0"/>
            <a:t>(24 soru)</a:t>
          </a:r>
        </a:p>
        <a:p>
          <a:pPr lvl="0" algn="ctr" defTabSz="800100">
            <a:lnSpc>
              <a:spcPct val="90000"/>
            </a:lnSpc>
            <a:spcBef>
              <a:spcPct val="0"/>
            </a:spcBef>
            <a:spcAft>
              <a:spcPct val="35000"/>
            </a:spcAft>
          </a:pPr>
          <a:r>
            <a:rPr lang="tr-TR" sz="1800" kern="1200" dirty="0" smtClean="0"/>
            <a:t>Tarih-1 </a:t>
          </a:r>
        </a:p>
        <a:p>
          <a:pPr lvl="0" algn="ctr" defTabSz="800100">
            <a:lnSpc>
              <a:spcPct val="90000"/>
            </a:lnSpc>
            <a:spcBef>
              <a:spcPct val="0"/>
            </a:spcBef>
            <a:spcAft>
              <a:spcPct val="35000"/>
            </a:spcAft>
          </a:pPr>
          <a:r>
            <a:rPr lang="tr-TR" sz="1800" kern="1200" dirty="0" smtClean="0"/>
            <a:t>(10 soru)</a:t>
          </a:r>
        </a:p>
        <a:p>
          <a:pPr lvl="0" algn="ctr" defTabSz="800100">
            <a:lnSpc>
              <a:spcPct val="90000"/>
            </a:lnSpc>
            <a:spcBef>
              <a:spcPct val="0"/>
            </a:spcBef>
            <a:spcAft>
              <a:spcPct val="35000"/>
            </a:spcAft>
          </a:pPr>
          <a:r>
            <a:rPr lang="tr-TR" sz="1800" kern="1200" dirty="0" smtClean="0"/>
            <a:t>Coğrafya</a:t>
          </a:r>
        </a:p>
        <a:p>
          <a:pPr lvl="0" algn="ctr" defTabSz="800100">
            <a:lnSpc>
              <a:spcPct val="90000"/>
            </a:lnSpc>
            <a:spcBef>
              <a:spcPct val="0"/>
            </a:spcBef>
            <a:spcAft>
              <a:spcPct val="35000"/>
            </a:spcAft>
          </a:pPr>
          <a:r>
            <a:rPr lang="tr-TR" sz="1800" kern="1200" dirty="0" smtClean="0"/>
            <a:t>( 6 soru)</a:t>
          </a:r>
          <a:endParaRPr lang="tr-TR" sz="1800" kern="1200" dirty="0"/>
        </a:p>
      </dsp:txBody>
      <dsp:txXfrm>
        <a:off x="3715533" y="45998"/>
        <a:ext cx="1478487" cy="3940452"/>
      </dsp:txXfrm>
    </dsp:sp>
    <dsp:sp modelId="{928BD7E0-2FDD-44DD-9DDC-2C5B889A6B6A}">
      <dsp:nvSpPr>
        <dsp:cNvPr id="0" name=""/>
        <dsp:cNvSpPr/>
      </dsp:nvSpPr>
      <dsp:spPr>
        <a:xfrm>
          <a:off x="5503860" y="0"/>
          <a:ext cx="1570483" cy="4032448"/>
        </a:xfrm>
        <a:prstGeom prst="roundRect">
          <a:avLst>
            <a:gd name="adj" fmla="val 10000"/>
          </a:avLst>
        </a:prstGeom>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lightRig rig="flat" dir="t"/>
        </a:scene3d>
        <a:sp3d prstMaterial="plastic">
          <a:bevelT w="254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SOSYAL BİLİMLER-2 TESTİ</a:t>
          </a:r>
        </a:p>
        <a:p>
          <a:pPr lvl="0" algn="ctr" defTabSz="800100">
            <a:lnSpc>
              <a:spcPct val="90000"/>
            </a:lnSpc>
            <a:spcBef>
              <a:spcPct val="0"/>
            </a:spcBef>
            <a:spcAft>
              <a:spcPct val="35000"/>
            </a:spcAft>
          </a:pPr>
          <a:r>
            <a:rPr lang="tr-TR" sz="1800" kern="1200" dirty="0" smtClean="0"/>
            <a:t>Tarih-2  </a:t>
          </a:r>
        </a:p>
        <a:p>
          <a:pPr lvl="0" algn="ctr" defTabSz="800100">
            <a:lnSpc>
              <a:spcPct val="90000"/>
            </a:lnSpc>
            <a:spcBef>
              <a:spcPct val="0"/>
            </a:spcBef>
            <a:spcAft>
              <a:spcPct val="35000"/>
            </a:spcAft>
          </a:pPr>
          <a:r>
            <a:rPr lang="tr-TR" sz="1800" kern="1200" dirty="0" smtClean="0"/>
            <a:t>(11 Soru)</a:t>
          </a:r>
        </a:p>
        <a:p>
          <a:pPr lvl="0" algn="ctr" defTabSz="800100">
            <a:lnSpc>
              <a:spcPct val="90000"/>
            </a:lnSpc>
            <a:spcBef>
              <a:spcPct val="0"/>
            </a:spcBef>
            <a:spcAft>
              <a:spcPct val="35000"/>
            </a:spcAft>
          </a:pPr>
          <a:r>
            <a:rPr lang="tr-TR" sz="1800" kern="1200" dirty="0" smtClean="0"/>
            <a:t>Coğrafya-2 </a:t>
          </a:r>
        </a:p>
        <a:p>
          <a:pPr lvl="0" algn="ctr" defTabSz="800100">
            <a:lnSpc>
              <a:spcPct val="90000"/>
            </a:lnSpc>
            <a:spcBef>
              <a:spcPct val="0"/>
            </a:spcBef>
            <a:spcAft>
              <a:spcPct val="35000"/>
            </a:spcAft>
          </a:pPr>
          <a:r>
            <a:rPr lang="tr-TR" sz="1800" kern="1200" dirty="0" smtClean="0"/>
            <a:t>(11 soru)</a:t>
          </a:r>
        </a:p>
        <a:p>
          <a:pPr lvl="0" algn="ctr" defTabSz="800100">
            <a:lnSpc>
              <a:spcPct val="90000"/>
            </a:lnSpc>
            <a:spcBef>
              <a:spcPct val="0"/>
            </a:spcBef>
            <a:spcAft>
              <a:spcPct val="35000"/>
            </a:spcAft>
          </a:pPr>
          <a:r>
            <a:rPr lang="tr-TR" sz="1800" kern="1200" dirty="0" smtClean="0"/>
            <a:t>Felsefe Grubu (12 soru)</a:t>
          </a:r>
        </a:p>
        <a:p>
          <a:pPr lvl="0" algn="ctr" defTabSz="800100">
            <a:lnSpc>
              <a:spcPct val="90000"/>
            </a:lnSpc>
            <a:spcBef>
              <a:spcPct val="0"/>
            </a:spcBef>
            <a:spcAft>
              <a:spcPct val="35000"/>
            </a:spcAft>
          </a:pPr>
          <a:r>
            <a:rPr lang="tr-TR" sz="1800" kern="1200" dirty="0" smtClean="0"/>
            <a:t>Din Kült. </a:t>
          </a:r>
        </a:p>
        <a:p>
          <a:pPr lvl="0" algn="ctr" defTabSz="800100">
            <a:lnSpc>
              <a:spcPct val="90000"/>
            </a:lnSpc>
            <a:spcBef>
              <a:spcPct val="0"/>
            </a:spcBef>
            <a:spcAft>
              <a:spcPct val="35000"/>
            </a:spcAft>
          </a:pPr>
          <a:r>
            <a:rPr lang="tr-TR" sz="1800" kern="1200" dirty="0" smtClean="0"/>
            <a:t>(6 soru)</a:t>
          </a:r>
        </a:p>
      </dsp:txBody>
      <dsp:txXfrm>
        <a:off x="5549858" y="45998"/>
        <a:ext cx="1478487" cy="3940452"/>
      </dsp:txXfrm>
    </dsp:sp>
    <dsp:sp modelId="{E85566B9-F496-451D-9C20-F072837ED8E3}">
      <dsp:nvSpPr>
        <dsp:cNvPr id="0" name=""/>
        <dsp:cNvSpPr/>
      </dsp:nvSpPr>
      <dsp:spPr>
        <a:xfrm>
          <a:off x="7338184" y="0"/>
          <a:ext cx="1570483" cy="4032448"/>
        </a:xfrm>
        <a:prstGeom prst="roundRect">
          <a:avLst>
            <a:gd name="adj" fmla="val 10000"/>
          </a:avLst>
        </a:prstGeom>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lightRig rig="flat" dir="t"/>
        </a:scene3d>
        <a:sp3d prstMaterial="plastic">
          <a:bevelT w="254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YABANCI DİL TESTİ </a:t>
          </a:r>
        </a:p>
        <a:p>
          <a:pPr lvl="0" algn="ctr" defTabSz="800100">
            <a:lnSpc>
              <a:spcPct val="90000"/>
            </a:lnSpc>
            <a:spcBef>
              <a:spcPct val="0"/>
            </a:spcBef>
            <a:spcAft>
              <a:spcPct val="35000"/>
            </a:spcAft>
          </a:pPr>
          <a:r>
            <a:rPr lang="tr-TR" sz="1800" b="1" kern="1200" dirty="0" smtClean="0"/>
            <a:t>(80 soru)</a:t>
          </a:r>
        </a:p>
        <a:p>
          <a:pPr lvl="0" algn="ctr" defTabSz="800100">
            <a:lnSpc>
              <a:spcPct val="90000"/>
            </a:lnSpc>
            <a:spcBef>
              <a:spcPct val="0"/>
            </a:spcBef>
            <a:spcAft>
              <a:spcPct val="35000"/>
            </a:spcAft>
          </a:pPr>
          <a:r>
            <a:rPr lang="tr-TR" sz="1800" kern="1200" dirty="0" smtClean="0"/>
            <a:t>İngilizce</a:t>
          </a:r>
        </a:p>
        <a:p>
          <a:pPr lvl="0" algn="ctr" defTabSz="800100">
            <a:lnSpc>
              <a:spcPct val="90000"/>
            </a:lnSpc>
            <a:spcBef>
              <a:spcPct val="0"/>
            </a:spcBef>
            <a:spcAft>
              <a:spcPct val="35000"/>
            </a:spcAft>
          </a:pPr>
          <a:r>
            <a:rPr lang="tr-TR" sz="1800" kern="1200" dirty="0" smtClean="0"/>
            <a:t>Almanca</a:t>
          </a:r>
        </a:p>
        <a:p>
          <a:pPr lvl="0" algn="ctr" defTabSz="800100">
            <a:lnSpc>
              <a:spcPct val="90000"/>
            </a:lnSpc>
            <a:spcBef>
              <a:spcPct val="0"/>
            </a:spcBef>
            <a:spcAft>
              <a:spcPct val="35000"/>
            </a:spcAft>
          </a:pPr>
          <a:r>
            <a:rPr lang="tr-TR" sz="1800" kern="1200" dirty="0" smtClean="0"/>
            <a:t>Fransızca</a:t>
          </a:r>
        </a:p>
        <a:p>
          <a:pPr lvl="0" algn="ctr" defTabSz="800100">
            <a:lnSpc>
              <a:spcPct val="90000"/>
            </a:lnSpc>
            <a:spcBef>
              <a:spcPct val="0"/>
            </a:spcBef>
            <a:spcAft>
              <a:spcPct val="35000"/>
            </a:spcAft>
          </a:pPr>
          <a:r>
            <a:rPr lang="tr-TR" sz="1800" kern="1200" dirty="0" smtClean="0"/>
            <a:t>Rusça</a:t>
          </a:r>
        </a:p>
        <a:p>
          <a:pPr lvl="0" algn="ctr" defTabSz="800100">
            <a:lnSpc>
              <a:spcPct val="90000"/>
            </a:lnSpc>
            <a:spcBef>
              <a:spcPct val="0"/>
            </a:spcBef>
            <a:spcAft>
              <a:spcPct val="35000"/>
            </a:spcAft>
          </a:pPr>
          <a:r>
            <a:rPr lang="tr-TR" sz="1800" kern="1200" dirty="0" smtClean="0"/>
            <a:t>Arapça</a:t>
          </a:r>
          <a:endParaRPr lang="tr-TR" sz="1800" kern="1200" dirty="0"/>
        </a:p>
      </dsp:txBody>
      <dsp:txXfrm>
        <a:off x="7384182" y="45998"/>
        <a:ext cx="1478487" cy="39404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BF307E-2218-4011-8764-009136D827D2}" type="datetimeFigureOut">
              <a:rPr lang="tr-TR"/>
              <a:pPr>
                <a:defRPr/>
              </a:pPr>
              <a:t>20.05.2020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7C878AF-E0BF-4EDB-9E3C-C5FD5C99028B}" type="slidenum">
              <a:rPr lang="tr-TR"/>
              <a:pPr>
                <a:defRPr/>
              </a:pPr>
              <a:t>‹#›</a:t>
            </a:fld>
            <a:endParaRPr lang="tr-TR"/>
          </a:p>
        </p:txBody>
      </p:sp>
    </p:spTree>
    <p:extLst>
      <p:ext uri="{BB962C8B-B14F-4D97-AF65-F5344CB8AC3E}">
        <p14:creationId xmlns:p14="http://schemas.microsoft.com/office/powerpoint/2010/main" val="1425603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97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01F9E3F-731F-4485-868E-EAE27E6C42C7}" type="slidenum">
              <a:rPr lang="tr-TR" altLang="tr-TR" smtClean="0"/>
              <a:pPr eaLnBrk="1" fontAlgn="base" hangingPunct="1">
                <a:spcBef>
                  <a:spcPct val="0"/>
                </a:spcBef>
                <a:spcAft>
                  <a:spcPct val="0"/>
                </a:spcAft>
              </a:pPr>
              <a:t>1</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0" y="303213"/>
            <a:ext cx="1588" cy="1587"/>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eaLnBrk="1" hangingPunct="1"/>
            <a:endParaRPr lang="tr-TR" altLang="tr-TR">
              <a:solidFill>
                <a:srgbClr val="000000"/>
              </a:solidFill>
              <a:latin typeface="Calibri" panose="020F0502020204030204" pitchFamily="34" charset="0"/>
            </a:endParaRPr>
          </a:p>
        </p:txBody>
      </p:sp>
      <p:sp>
        <p:nvSpPr>
          <p:cNvPr id="159747" name="Rectangle 2"/>
          <p:cNvSpPr>
            <a:spLocks noGrp="1" noChangeArrowheads="1"/>
          </p:cNvSpPr>
          <p:nvPr>
            <p:ph type="body"/>
          </p:nvPr>
        </p:nvSpPr>
        <p:spPr bwMode="auto">
          <a:xfrm>
            <a:off x="503238" y="4316413"/>
            <a:ext cx="5832475" cy="403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165257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0200777A-FCBE-4489-9D53-EE442C0211C1}"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95D20FC-032D-492E-B407-3C2AE62A36A7}" type="slidenum">
              <a:rPr lang="tr-TR" smtClean="0"/>
              <a:pPr>
                <a:defRPr/>
              </a:pPr>
              <a:t>‹#›</a:t>
            </a:fld>
            <a:endParaRPr lang="tr-TR"/>
          </a:p>
        </p:txBody>
      </p:sp>
    </p:spTree>
    <p:extLst>
      <p:ext uri="{BB962C8B-B14F-4D97-AF65-F5344CB8AC3E}">
        <p14:creationId xmlns:p14="http://schemas.microsoft.com/office/powerpoint/2010/main" val="101730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CD179BC3-158E-490F-A3FF-846DA16F4D34}" type="datetimeFigureOut">
              <a:rPr lang="tr-TR" smtClean="0"/>
              <a:pPr>
                <a:defRPr/>
              </a:pPr>
              <a:t>20.05.2020</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804CEDA9-E34A-4BCF-B756-393E992AC2A8}" type="slidenum">
              <a:rPr lang="tr-TR" smtClean="0"/>
              <a:pPr>
                <a:defRPr/>
              </a:pPr>
              <a:t>‹#›</a:t>
            </a:fld>
            <a:endParaRPr lang="tr-TR"/>
          </a:p>
        </p:txBody>
      </p:sp>
    </p:spTree>
    <p:extLst>
      <p:ext uri="{BB962C8B-B14F-4D97-AF65-F5344CB8AC3E}">
        <p14:creationId xmlns:p14="http://schemas.microsoft.com/office/powerpoint/2010/main" val="25311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CD179BC3-158E-490F-A3FF-846DA16F4D34}"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04CEDA9-E34A-4BCF-B756-393E992AC2A8}" type="slidenum">
              <a:rPr lang="tr-TR" smtClean="0"/>
              <a:pPr>
                <a:defRPr/>
              </a:pPr>
              <a:t>‹#›</a:t>
            </a:fld>
            <a:endParaRPr lang="tr-TR"/>
          </a:p>
        </p:txBody>
      </p:sp>
    </p:spTree>
    <p:extLst>
      <p:ext uri="{BB962C8B-B14F-4D97-AF65-F5344CB8AC3E}">
        <p14:creationId xmlns:p14="http://schemas.microsoft.com/office/powerpoint/2010/main" val="114619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CD179BC3-158E-490F-A3FF-846DA16F4D34}"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04CEDA9-E34A-4BCF-B756-393E992AC2A8}" type="slidenum">
              <a:rPr lang="tr-TR" smtClean="0"/>
              <a:pPr>
                <a:defRPr/>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8512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CD179BC3-158E-490F-A3FF-846DA16F4D34}"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04CEDA9-E34A-4BCF-B756-393E992AC2A8}" type="slidenum">
              <a:rPr lang="tr-TR" smtClean="0"/>
              <a:pPr>
                <a:defRPr/>
              </a:pPr>
              <a:t>‹#›</a:t>
            </a:fld>
            <a:endParaRPr lang="tr-TR"/>
          </a:p>
        </p:txBody>
      </p:sp>
    </p:spTree>
    <p:extLst>
      <p:ext uri="{BB962C8B-B14F-4D97-AF65-F5344CB8AC3E}">
        <p14:creationId xmlns:p14="http://schemas.microsoft.com/office/powerpoint/2010/main" val="354601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CD179BC3-158E-490F-A3FF-846DA16F4D34}"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04CEDA9-E34A-4BCF-B756-393E992AC2A8}" type="slidenum">
              <a:rPr lang="tr-TR" smtClean="0"/>
              <a:pPr>
                <a:defRPr/>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397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CD179BC3-158E-490F-A3FF-846DA16F4D34}"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04CEDA9-E34A-4BCF-B756-393E992AC2A8}" type="slidenum">
              <a:rPr lang="tr-TR" smtClean="0"/>
              <a:pPr>
                <a:defRPr/>
              </a:pPr>
              <a:t>‹#›</a:t>
            </a:fld>
            <a:endParaRPr lang="tr-TR"/>
          </a:p>
        </p:txBody>
      </p:sp>
    </p:spTree>
    <p:extLst>
      <p:ext uri="{BB962C8B-B14F-4D97-AF65-F5344CB8AC3E}">
        <p14:creationId xmlns:p14="http://schemas.microsoft.com/office/powerpoint/2010/main" val="23488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D179BC3-158E-490F-A3FF-846DA16F4D34}"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04CEDA9-E34A-4BCF-B756-393E992AC2A8}" type="slidenum">
              <a:rPr lang="tr-TR" smtClean="0"/>
              <a:pPr>
                <a:defRPr/>
              </a:pPr>
              <a:t>‹#›</a:t>
            </a:fld>
            <a:endParaRPr lang="tr-TR"/>
          </a:p>
        </p:txBody>
      </p:sp>
    </p:spTree>
    <p:extLst>
      <p:ext uri="{BB962C8B-B14F-4D97-AF65-F5344CB8AC3E}">
        <p14:creationId xmlns:p14="http://schemas.microsoft.com/office/powerpoint/2010/main" val="14316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CCD8A01-B4A4-424A-9631-818FE8483C1C}"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F53638B-4016-4DBB-84F2-EDD0D36E9F4E}" type="slidenum">
              <a:rPr lang="tr-TR" smtClean="0"/>
              <a:pPr>
                <a:defRPr/>
              </a:pPr>
              <a:t>‹#›</a:t>
            </a:fld>
            <a:endParaRPr lang="tr-TR"/>
          </a:p>
        </p:txBody>
      </p:sp>
    </p:spTree>
    <p:extLst>
      <p:ext uri="{BB962C8B-B14F-4D97-AF65-F5344CB8AC3E}">
        <p14:creationId xmlns:p14="http://schemas.microsoft.com/office/powerpoint/2010/main" val="425594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195072D-F4D9-4D48-8C40-F8A407C0BCB2}" type="datetime1">
              <a:rPr lang="tr-TR"/>
              <a:pPr>
                <a:defRPr/>
              </a:pPr>
              <a:t>20.05.2020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ÇAYCUMA RAM | PDR HİZ. BÖLÜMÜ</a:t>
            </a:r>
          </a:p>
        </p:txBody>
      </p:sp>
      <p:sp>
        <p:nvSpPr>
          <p:cNvPr id="6" name="5 Slayt Numarası Yer Tutucusu"/>
          <p:cNvSpPr>
            <a:spLocks noGrp="1"/>
          </p:cNvSpPr>
          <p:nvPr>
            <p:ph type="sldNum" sz="quarter" idx="12"/>
          </p:nvPr>
        </p:nvSpPr>
        <p:spPr/>
        <p:txBody>
          <a:bodyPr/>
          <a:lstStyle>
            <a:lvl1pPr>
              <a:defRPr/>
            </a:lvl1pPr>
          </a:lstStyle>
          <a:p>
            <a:pPr>
              <a:defRPr/>
            </a:pPr>
            <a:fld id="{55D1E915-C69A-4E0E-9467-048BC805024F}" type="slidenum">
              <a:rPr lang="tr-TR" altLang="tr-TR"/>
              <a:pPr>
                <a:defRPr/>
              </a:pPr>
              <a:t>‹#›</a:t>
            </a:fld>
            <a:endParaRPr lang="tr-TR" altLang="tr-TR"/>
          </a:p>
        </p:txBody>
      </p:sp>
    </p:spTree>
    <p:extLst>
      <p:ext uri="{BB962C8B-B14F-4D97-AF65-F5344CB8AC3E}">
        <p14:creationId xmlns:p14="http://schemas.microsoft.com/office/powerpoint/2010/main" val="300174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1493A85A-51DD-40F0-A879-1DD3A443C742}"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D00BE06-5B1E-46C3-AD69-2AFBEFC65858}" type="slidenum">
              <a:rPr lang="tr-TR" smtClean="0"/>
              <a:pPr>
                <a:defRPr/>
              </a:pPr>
              <a:t>‹#›</a:t>
            </a:fld>
            <a:endParaRPr lang="tr-TR"/>
          </a:p>
        </p:txBody>
      </p:sp>
    </p:spTree>
    <p:extLst>
      <p:ext uri="{BB962C8B-B14F-4D97-AF65-F5344CB8AC3E}">
        <p14:creationId xmlns:p14="http://schemas.microsoft.com/office/powerpoint/2010/main" val="387005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D14239EA-4AFA-42D3-BE72-A57094FE45CC}" type="datetimeFigureOut">
              <a:rPr lang="tr-TR" smtClean="0"/>
              <a:pPr>
                <a:defRPr/>
              </a:pPr>
              <a:t>20.05.2020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D4915CD-20C5-4E67-A26A-D5D6ED7BA960}" type="slidenum">
              <a:rPr lang="tr-TR" smtClean="0"/>
              <a:pPr>
                <a:defRPr/>
              </a:pPr>
              <a:t>‹#›</a:t>
            </a:fld>
            <a:endParaRPr lang="tr-TR"/>
          </a:p>
        </p:txBody>
      </p:sp>
    </p:spTree>
    <p:extLst>
      <p:ext uri="{BB962C8B-B14F-4D97-AF65-F5344CB8AC3E}">
        <p14:creationId xmlns:p14="http://schemas.microsoft.com/office/powerpoint/2010/main" val="122873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F74A88-E7B9-4CDF-A9B1-8A87CD189B79}" type="datetimeFigureOut">
              <a:rPr lang="tr-TR" smtClean="0"/>
              <a:pPr>
                <a:defRPr/>
              </a:pPr>
              <a:t>20.05.2020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80AAD86A-1CE4-47CA-B106-8504FA982A3E}" type="slidenum">
              <a:rPr lang="tr-TR" smtClean="0"/>
              <a:pPr>
                <a:defRPr/>
              </a:pPr>
              <a:t>‹#›</a:t>
            </a:fld>
            <a:endParaRPr lang="tr-TR"/>
          </a:p>
        </p:txBody>
      </p:sp>
    </p:spTree>
    <p:extLst>
      <p:ext uri="{BB962C8B-B14F-4D97-AF65-F5344CB8AC3E}">
        <p14:creationId xmlns:p14="http://schemas.microsoft.com/office/powerpoint/2010/main" val="219169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E5B56643-6AF8-470D-8616-E0ED669E53CA}" type="datetimeFigureOut">
              <a:rPr lang="tr-TR" smtClean="0"/>
              <a:pPr>
                <a:defRPr/>
              </a:pPr>
              <a:t>20.05.2020</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89F0D93-D4CE-41F9-B797-0DA4EA86708C}" type="slidenum">
              <a:rPr lang="tr-TR" smtClean="0"/>
              <a:pPr>
                <a:defRPr/>
              </a:pPr>
              <a:t>‹#›</a:t>
            </a:fld>
            <a:endParaRPr lang="tr-TR"/>
          </a:p>
        </p:txBody>
      </p:sp>
    </p:spTree>
    <p:extLst>
      <p:ext uri="{BB962C8B-B14F-4D97-AF65-F5344CB8AC3E}">
        <p14:creationId xmlns:p14="http://schemas.microsoft.com/office/powerpoint/2010/main" val="370029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90B46789-2554-4EC3-8E4C-E017B39B3C48}" type="datetimeFigureOut">
              <a:rPr lang="tr-TR" smtClean="0"/>
              <a:pPr>
                <a:defRPr/>
              </a:pPr>
              <a:t>20.05.2020</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32F05487-1795-4642-856E-961646E42C59}" type="slidenum">
              <a:rPr lang="tr-TR" smtClean="0"/>
              <a:pPr>
                <a:defRPr/>
              </a:pPr>
              <a:t>‹#›</a:t>
            </a:fld>
            <a:endParaRPr lang="tr-TR"/>
          </a:p>
        </p:txBody>
      </p:sp>
    </p:spTree>
    <p:extLst>
      <p:ext uri="{BB962C8B-B14F-4D97-AF65-F5344CB8AC3E}">
        <p14:creationId xmlns:p14="http://schemas.microsoft.com/office/powerpoint/2010/main" val="116214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904088-9540-4F48-A660-03A4D0382B45}" type="datetimeFigureOut">
              <a:rPr lang="tr-TR" smtClean="0"/>
              <a:pPr>
                <a:defRPr/>
              </a:pPr>
              <a:t>20.05.2020</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7ED55629-59AA-40DD-96F6-3EF05CA07ED5}" type="slidenum">
              <a:rPr lang="tr-TR" smtClean="0"/>
              <a:pPr>
                <a:defRPr/>
              </a:pPr>
              <a:t>‹#›</a:t>
            </a:fld>
            <a:endParaRPr lang="tr-TR"/>
          </a:p>
        </p:txBody>
      </p:sp>
    </p:spTree>
    <p:extLst>
      <p:ext uri="{BB962C8B-B14F-4D97-AF65-F5344CB8AC3E}">
        <p14:creationId xmlns:p14="http://schemas.microsoft.com/office/powerpoint/2010/main" val="141744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31AF1798-2164-4B09-A998-9D889BB62C78}" type="datetimeFigureOut">
              <a:rPr lang="tr-TR" smtClean="0"/>
              <a:pPr>
                <a:defRPr/>
              </a:pPr>
              <a:t>20.05.2020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FC3FA30-6F00-4364-87C5-C4E9997F4C10}" type="slidenum">
              <a:rPr lang="tr-TR" smtClean="0"/>
              <a:pPr>
                <a:defRPr/>
              </a:pPr>
              <a:t>‹#›</a:t>
            </a:fld>
            <a:endParaRPr lang="tr-TR"/>
          </a:p>
        </p:txBody>
      </p:sp>
    </p:spTree>
    <p:extLst>
      <p:ext uri="{BB962C8B-B14F-4D97-AF65-F5344CB8AC3E}">
        <p14:creationId xmlns:p14="http://schemas.microsoft.com/office/powerpoint/2010/main" val="353429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D6D0E657-D391-4E35-97D2-56695C2C7EE6}" type="datetimeFigureOut">
              <a:rPr lang="tr-TR" smtClean="0"/>
              <a:pPr>
                <a:defRPr/>
              </a:pPr>
              <a:t>20.05.2020</a:t>
            </a:fld>
            <a:endParaRPr lang="tr-TR"/>
          </a:p>
        </p:txBody>
      </p:sp>
      <p:sp>
        <p:nvSpPr>
          <p:cNvPr id="6" name="Footer Placeholder 5"/>
          <p:cNvSpPr>
            <a:spLocks noGrp="1"/>
          </p:cNvSpPr>
          <p:nvPr>
            <p:ph type="ftr" sz="quarter" idx="11"/>
          </p:nvPr>
        </p:nvSpPr>
        <p:spPr>
          <a:xfrm>
            <a:off x="533400" y="6172200"/>
            <a:ext cx="5811724" cy="365125"/>
          </a:xfrm>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506493D-D588-49B6-9493-D3C2BDAE7D73}" type="slidenum">
              <a:rPr lang="tr-TR" smtClean="0"/>
              <a:pPr>
                <a:defRPr/>
              </a:pPr>
              <a:t>‹#›</a:t>
            </a:fld>
            <a:endParaRPr lang="tr-TR"/>
          </a:p>
        </p:txBody>
      </p:sp>
    </p:spTree>
    <p:extLst>
      <p:ext uri="{BB962C8B-B14F-4D97-AF65-F5344CB8AC3E}">
        <p14:creationId xmlns:p14="http://schemas.microsoft.com/office/powerpoint/2010/main" val="312489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CD179BC3-158E-490F-A3FF-846DA16F4D34}" type="datetimeFigureOut">
              <a:rPr lang="tr-TR" smtClean="0"/>
              <a:pPr>
                <a:defRPr/>
              </a:pPr>
              <a:t>20.05.2020</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804CEDA9-E34A-4BCF-B756-393E992AC2A8}" type="slidenum">
              <a:rPr lang="tr-TR" smtClean="0"/>
              <a:pPr>
                <a:defRPr/>
              </a:pPr>
              <a:t>‹#›</a:t>
            </a:fld>
            <a:endParaRPr lang="tr-TR"/>
          </a:p>
        </p:txBody>
      </p:sp>
    </p:spTree>
    <p:extLst>
      <p:ext uri="{BB962C8B-B14F-4D97-AF65-F5344CB8AC3E}">
        <p14:creationId xmlns:p14="http://schemas.microsoft.com/office/powerpoint/2010/main" val="1407781773"/>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7.vml"/><Relationship Id="rId5" Type="http://schemas.openxmlformats.org/officeDocument/2006/relationships/image" Target="../media/image4.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image" Target="../media/image2.emf"/><Relationship Id="rId4" Type="http://schemas.openxmlformats.org/officeDocument/2006/relationships/diagramLayout" Target="../diagrams/layout1.xml"/><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jpeg"/><Relationship Id="rId4" Type="http://schemas.openxmlformats.org/officeDocument/2006/relationships/diagramLayout" Target="../diagrams/layout3.xml"/><Relationship Id="rId9"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jpeg"/><Relationship Id="rId4" Type="http://schemas.openxmlformats.org/officeDocument/2006/relationships/diagramLayout" Target="../diagrams/layout4.xml"/><Relationship Id="rId9"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1"/>
          <p:cNvSpPr txBox="1"/>
          <p:nvPr/>
        </p:nvSpPr>
        <p:spPr>
          <a:xfrm>
            <a:off x="627063" y="692150"/>
            <a:ext cx="7704137" cy="1634490"/>
          </a:xfrm>
          <a:prstGeom prst="bracketPair">
            <a:avLst/>
          </a:prstGeom>
          <a:ln>
            <a:noFill/>
          </a:ln>
        </p:spPr>
        <p:style>
          <a:lnRef idx="3">
            <a:schemeClr val="dk1"/>
          </a:lnRef>
          <a:fillRef idx="0">
            <a:schemeClr val="dk1"/>
          </a:fillRef>
          <a:effectRef idx="2">
            <a:schemeClr val="dk1"/>
          </a:effectRef>
          <a:fontRef idx="minor">
            <a:schemeClr val="tx1"/>
          </a:fontRef>
        </p:style>
        <p:txBody>
          <a:bodyPr>
            <a:spAutoFit/>
          </a:bodyPr>
          <a:lstStyle/>
          <a:p>
            <a:pPr algn="ctr" fontAlgn="auto">
              <a:spcBef>
                <a:spcPts val="0"/>
              </a:spcBef>
              <a:spcAft>
                <a:spcPts val="0"/>
              </a:spcAft>
              <a:defRPr/>
            </a:pPr>
            <a:r>
              <a:rPr lang="tr-TR" sz="3000" b="1" dirty="0" smtClean="0">
                <a:latin typeface="Algerian" panose="04020705040A02060702" pitchFamily="82" charset="0"/>
              </a:rPr>
              <a:t>YÜKSEKÖĞRETİM </a:t>
            </a:r>
            <a:r>
              <a:rPr lang="tr-TR" sz="3000" b="1" dirty="0">
                <a:latin typeface="Algerian" panose="04020705040A02060702" pitchFamily="82" charset="0"/>
              </a:rPr>
              <a:t>KURUMLARI</a:t>
            </a:r>
          </a:p>
          <a:p>
            <a:pPr algn="ctr" fontAlgn="auto">
              <a:spcBef>
                <a:spcPts val="0"/>
              </a:spcBef>
              <a:spcAft>
                <a:spcPts val="0"/>
              </a:spcAft>
              <a:defRPr/>
            </a:pPr>
            <a:r>
              <a:rPr lang="tr-TR" sz="3000" b="1" dirty="0">
                <a:latin typeface="Algerian" panose="04020705040A02060702" pitchFamily="82" charset="0"/>
              </a:rPr>
              <a:t> </a:t>
            </a:r>
            <a:r>
              <a:rPr lang="tr-TR" sz="3000" b="1" dirty="0" smtClean="0">
                <a:latin typeface="Algerian" panose="04020705040A02060702" pitchFamily="82" charset="0"/>
              </a:rPr>
              <a:t>SINAVI </a:t>
            </a:r>
          </a:p>
          <a:p>
            <a:pPr algn="ctr" fontAlgn="auto">
              <a:spcBef>
                <a:spcPts val="0"/>
              </a:spcBef>
              <a:spcAft>
                <a:spcPts val="0"/>
              </a:spcAft>
              <a:defRPr/>
            </a:pPr>
            <a:r>
              <a:rPr lang="tr-TR" sz="3000" b="1" dirty="0" smtClean="0">
                <a:latin typeface="Algerian" panose="04020705040A02060702" pitchFamily="82" charset="0"/>
              </a:rPr>
              <a:t>27/28 Haziran 2020</a:t>
            </a:r>
            <a:endParaRPr lang="tr-TR" sz="3000" b="1" dirty="0">
              <a:latin typeface="Algerian" panose="04020705040A02060702" pitchFamily="82" charset="0"/>
            </a:endParaRPr>
          </a:p>
        </p:txBody>
      </p:sp>
      <p:sp>
        <p:nvSpPr>
          <p:cNvPr id="3077" name="Metin kutusu 3"/>
          <p:cNvSpPr txBox="1">
            <a:spLocks noChangeArrowheads="1"/>
          </p:cNvSpPr>
          <p:nvPr/>
        </p:nvSpPr>
        <p:spPr bwMode="auto">
          <a:xfrm>
            <a:off x="673409" y="5232740"/>
            <a:ext cx="7732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sz="3000" b="1" dirty="0" smtClean="0">
                <a:latin typeface="Algerian" panose="04020705040A02060702" pitchFamily="82" charset="0"/>
              </a:rPr>
              <a:t>PROF. DR. FUAT SEZGİN FEN LİSESİ REHBERLİK SERVİSİ</a:t>
            </a:r>
            <a:endParaRPr lang="tr-TR" sz="3000" b="1" dirty="0">
              <a:latin typeface="Algerian" panose="04020705040A02060702" pitchFamily="82"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347007651"/>
              </p:ext>
            </p:extLst>
          </p:nvPr>
        </p:nvGraphicFramePr>
        <p:xfrm>
          <a:off x="2699792" y="2492896"/>
          <a:ext cx="3312368" cy="2495202"/>
        </p:xfrm>
        <a:graphic>
          <a:graphicData uri="http://schemas.openxmlformats.org/presentationml/2006/ole">
            <mc:AlternateContent xmlns:mc="http://schemas.openxmlformats.org/markup-compatibility/2006">
              <mc:Choice xmlns:v="urn:schemas-microsoft-com:vml" Requires="v">
                <p:oleObj spid="_x0000_s1053" name="Acrobat Document" r:id="rId4" imgW="5667300" imgH="8019870" progId="AcroExch.Document.DC">
                  <p:embed/>
                </p:oleObj>
              </mc:Choice>
              <mc:Fallback>
                <p:oleObj name="Acrobat Document" r:id="rId4" imgW="5667300" imgH="8019870" progId="AcroExch.Document.DC">
                  <p:embed/>
                  <p:pic>
                    <p:nvPicPr>
                      <p:cNvPr id="0" name="Nesn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492896"/>
                        <a:ext cx="3312368" cy="2495202"/>
                      </a:xfrm>
                      <a:prstGeom prst="rect">
                        <a:avLst/>
                      </a:prstGeom>
                      <a:noFill/>
                      <a:ln>
                        <a:noFill/>
                      </a:ln>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2288704"/>
            <a:ext cx="7855024" cy="3516560"/>
          </a:xfrm>
        </p:spPr>
        <p:txBody>
          <a:bodyPr>
            <a:normAutofit/>
          </a:bodyPr>
          <a:lstStyle/>
          <a:p>
            <a:pPr>
              <a:buNone/>
            </a:pPr>
            <a:r>
              <a:rPr lang="tr-TR" b="1" dirty="0" smtClean="0">
                <a:latin typeface="Comic Sans MS" pitchFamily="66" charset="0"/>
              </a:rPr>
              <a:t>   </a:t>
            </a:r>
          </a:p>
          <a:p>
            <a:pPr>
              <a:buNone/>
            </a:pPr>
            <a:r>
              <a:rPr lang="tr-TR" dirty="0" smtClean="0">
                <a:solidFill>
                  <a:schemeClr val="tx1"/>
                </a:solidFill>
                <a:latin typeface="+mj-lt"/>
              </a:rPr>
              <a:t>Diploma </a:t>
            </a:r>
            <a:r>
              <a:rPr lang="tr-TR" dirty="0">
                <a:solidFill>
                  <a:schemeClr val="tx1"/>
                </a:solidFill>
                <a:latin typeface="+mj-lt"/>
              </a:rPr>
              <a:t>puanı önce 5 ile ardından 0,12 ile  çarpılmakta ve eklenecek puan bulunmaktadır. </a:t>
            </a:r>
            <a:r>
              <a:rPr lang="tr-TR" dirty="0" err="1">
                <a:solidFill>
                  <a:schemeClr val="tx1"/>
                </a:solidFill>
                <a:latin typeface="+mj-lt"/>
              </a:rPr>
              <a:t>Örn</a:t>
            </a:r>
            <a:r>
              <a:rPr lang="tr-TR" dirty="0">
                <a:solidFill>
                  <a:schemeClr val="tx1"/>
                </a:solidFill>
                <a:latin typeface="+mj-lt"/>
              </a:rPr>
              <a:t>: diploma puanı 70.00 olan bir öğrenci için: 70,00*5=350*0,12=42 </a:t>
            </a:r>
            <a:r>
              <a:rPr lang="tr-TR" dirty="0" smtClean="0">
                <a:solidFill>
                  <a:schemeClr val="tx1"/>
                </a:solidFill>
                <a:latin typeface="+mj-lt"/>
              </a:rPr>
              <a:t>..</a:t>
            </a:r>
          </a:p>
          <a:p>
            <a:pPr>
              <a:buNone/>
            </a:pPr>
            <a:endParaRPr lang="tr-TR" dirty="0">
              <a:solidFill>
                <a:schemeClr val="tx1"/>
              </a:solidFill>
              <a:latin typeface="+mj-lt"/>
            </a:endParaRPr>
          </a:p>
          <a:p>
            <a:pPr>
              <a:buNone/>
            </a:pPr>
            <a:r>
              <a:rPr lang="tr-TR" dirty="0" smtClean="0">
                <a:solidFill>
                  <a:schemeClr val="tx1"/>
                </a:solidFill>
                <a:latin typeface="+mj-lt"/>
              </a:rPr>
              <a:t>    Okul </a:t>
            </a:r>
            <a:r>
              <a:rPr lang="tr-TR" dirty="0">
                <a:solidFill>
                  <a:schemeClr val="tx1"/>
                </a:solidFill>
                <a:latin typeface="+mj-lt"/>
              </a:rPr>
              <a:t>birincisi, diploma puanı ne olursa olsun; tam 60 puan alır. Ve okul birincisi kontenjanından yararlanır.</a:t>
            </a:r>
          </a:p>
          <a:p>
            <a:pPr marL="0" indent="0">
              <a:buNone/>
            </a:pPr>
            <a:endParaRPr lang="tr-TR" dirty="0"/>
          </a:p>
        </p:txBody>
      </p:sp>
      <p:sp>
        <p:nvSpPr>
          <p:cNvPr id="4" name="Unvan 3"/>
          <p:cNvSpPr>
            <a:spLocks noGrp="1"/>
          </p:cNvSpPr>
          <p:nvPr>
            <p:ph type="title"/>
          </p:nvPr>
        </p:nvSpPr>
        <p:spPr>
          <a:xfrm>
            <a:off x="2555776" y="764704"/>
            <a:ext cx="4898683" cy="1524000"/>
          </a:xfrm>
        </p:spPr>
        <p:txBody>
          <a:bodyPr/>
          <a:lstStyle/>
          <a:p>
            <a:r>
              <a:rPr lang="tr-TR" dirty="0" smtClean="0">
                <a:solidFill>
                  <a:srgbClr val="FF0000"/>
                </a:solidFill>
                <a:latin typeface="Algerian" panose="04020705040A02060702" pitchFamily="82" charset="0"/>
              </a:rPr>
              <a:t>Diploma notunun hesaplanması</a:t>
            </a:r>
            <a:endParaRPr lang="tr-TR" dirty="0">
              <a:solidFill>
                <a:srgbClr val="FF0000"/>
              </a:solidFill>
              <a:latin typeface="Algerian" panose="04020705040A02060702" pitchFamily="82" charset="0"/>
            </a:endParaRPr>
          </a:p>
        </p:txBody>
      </p:sp>
      <p:pic>
        <p:nvPicPr>
          <p:cNvPr id="5" name="Resim 4" descr="MEB'in Logosu Değişti! İşte Yeni Logo! - Eğitim Ajansı - Eğiti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253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SAYISAL PUAN LİSANS PROGRAMLARI</a:t>
            </a:r>
            <a:endParaRPr lang="tr-TR" sz="3000" b="1" dirty="0">
              <a:solidFill>
                <a:schemeClr val="accent6"/>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91256041"/>
              </p:ext>
            </p:extLst>
          </p:nvPr>
        </p:nvGraphicFramePr>
        <p:xfrm>
          <a:off x="467544" y="1538887"/>
          <a:ext cx="8280920" cy="5058465"/>
        </p:xfrm>
        <a:graphic>
          <a:graphicData uri="http://schemas.openxmlformats.org/drawingml/2006/table">
            <a:tbl>
              <a:tblPr firstRow="1" bandRow="1">
                <a:tableStyleId>{BC89EF96-8CEA-46FF-86C4-4CE0E7609802}</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337231">
                <a:tc>
                  <a:txBody>
                    <a:bodyPr/>
                    <a:lstStyle/>
                    <a:p>
                      <a:pPr algn="l" fontAlgn="ctr"/>
                      <a:r>
                        <a:rPr lang="tr-TR" sz="1600" b="1" u="none" strike="noStrike" dirty="0">
                          <a:effectLst/>
                        </a:rPr>
                        <a:t>Matematik Öğretmenliği</a:t>
                      </a:r>
                      <a:endParaRPr lang="tr-TR" sz="1600" b="1" i="0" u="none" strike="noStrike" dirty="0">
                        <a:solidFill>
                          <a:srgbClr val="000000"/>
                        </a:solidFill>
                        <a:effectLst/>
                        <a:latin typeface="Calibri"/>
                      </a:endParaRPr>
                    </a:p>
                  </a:txBody>
                  <a:tcPr marL="85725" marR="9525" marT="9525" marB="0" anchor="ctr"/>
                </a:tc>
                <a:tc>
                  <a:txBody>
                    <a:bodyPr/>
                    <a:lstStyle/>
                    <a:p>
                      <a:pPr algn="l" fontAlgn="ctr"/>
                      <a:r>
                        <a:rPr lang="tr-TR" sz="1600" b="1" u="none" strike="noStrike">
                          <a:effectLst/>
                        </a:rPr>
                        <a:t>Eczacılık</a:t>
                      </a:r>
                      <a:endParaRPr lang="tr-TR" sz="1600" b="1" i="0" u="none" strike="noStrike">
                        <a:solidFill>
                          <a:srgbClr val="000000"/>
                        </a:solidFill>
                        <a:effectLst/>
                        <a:latin typeface="Calibri"/>
                      </a:endParaRPr>
                    </a:p>
                  </a:txBody>
                  <a:tcPr marL="85725" marR="9525" marT="9525" marB="0" anchor="ctr"/>
                </a:tc>
                <a:extLst>
                  <a:ext uri="{0D108BD9-81ED-4DB2-BD59-A6C34878D82A}">
                    <a16:rowId xmlns:a16="http://schemas.microsoft.com/office/drawing/2014/main" val="10000"/>
                  </a:ext>
                </a:extLst>
              </a:tr>
              <a:tr h="337231">
                <a:tc>
                  <a:txBody>
                    <a:bodyPr/>
                    <a:lstStyle/>
                    <a:p>
                      <a:pPr algn="l" fontAlgn="ctr"/>
                      <a:r>
                        <a:rPr lang="tr-TR" sz="1600" b="1" u="none" strike="noStrike">
                          <a:effectLst/>
                        </a:rPr>
                        <a:t>Bilgisayar Öğretmenliği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a:effectLst/>
                        </a:rPr>
                        <a:t>Diş Hekimliği</a:t>
                      </a:r>
                      <a:endParaRPr lang="tr-TR" sz="1600" b="1" i="0" u="none" strike="noStrike">
                        <a:solidFill>
                          <a:srgbClr val="000000"/>
                        </a:solidFill>
                        <a:effectLst/>
                        <a:latin typeface="Calibri"/>
                      </a:endParaRPr>
                    </a:p>
                  </a:txBody>
                  <a:tcPr marL="85725" marR="9525" marT="9525" marB="0" anchor="ctr"/>
                </a:tc>
                <a:extLst>
                  <a:ext uri="{0D108BD9-81ED-4DB2-BD59-A6C34878D82A}">
                    <a16:rowId xmlns:a16="http://schemas.microsoft.com/office/drawing/2014/main" val="10001"/>
                  </a:ext>
                </a:extLst>
              </a:tr>
              <a:tr h="337231">
                <a:tc>
                  <a:txBody>
                    <a:bodyPr/>
                    <a:lstStyle/>
                    <a:p>
                      <a:pPr algn="l" fontAlgn="ctr"/>
                      <a:r>
                        <a:rPr lang="tr-TR" sz="1600" b="1" u="none" strike="noStrike">
                          <a:effectLst/>
                        </a:rPr>
                        <a:t>İstatistik</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Hemşirelik</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2"/>
                  </a:ext>
                </a:extLst>
              </a:tr>
              <a:tr h="337231">
                <a:tc>
                  <a:txBody>
                    <a:bodyPr/>
                    <a:lstStyle/>
                    <a:p>
                      <a:pPr algn="l" fontAlgn="ctr"/>
                      <a:r>
                        <a:rPr lang="tr-TR" sz="1600" b="1" u="none" strike="noStrike">
                          <a:effectLst/>
                        </a:rPr>
                        <a:t>Bilgisayar Bilimleri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a:effectLst/>
                        </a:rPr>
                        <a:t>Veteriner Fakültesi</a:t>
                      </a:r>
                      <a:endParaRPr lang="tr-TR" sz="1600" b="1" i="0" u="none" strike="noStrike">
                        <a:solidFill>
                          <a:srgbClr val="000000"/>
                        </a:solidFill>
                        <a:effectLst/>
                        <a:latin typeface="Calibri"/>
                      </a:endParaRPr>
                    </a:p>
                  </a:txBody>
                  <a:tcPr marL="85725" marR="9525" marT="9525" marB="0" anchor="ctr"/>
                </a:tc>
                <a:extLst>
                  <a:ext uri="{0D108BD9-81ED-4DB2-BD59-A6C34878D82A}">
                    <a16:rowId xmlns:a16="http://schemas.microsoft.com/office/drawing/2014/main" val="10003"/>
                  </a:ext>
                </a:extLst>
              </a:tr>
              <a:tr h="337231">
                <a:tc>
                  <a:txBody>
                    <a:bodyPr/>
                    <a:lstStyle/>
                    <a:p>
                      <a:pPr algn="l" fontAlgn="ctr"/>
                      <a:r>
                        <a:rPr lang="tr-TR" sz="1600" b="1" u="none" strike="noStrike">
                          <a:effectLst/>
                        </a:rPr>
                        <a:t>İlköğretim Matematik </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Bilgisayar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4"/>
                  </a:ext>
                </a:extLst>
              </a:tr>
              <a:tr h="337231">
                <a:tc>
                  <a:txBody>
                    <a:bodyPr/>
                    <a:lstStyle/>
                    <a:p>
                      <a:pPr algn="l" fontAlgn="ctr"/>
                      <a:r>
                        <a:rPr lang="tr-TR" sz="1600" b="1" u="none" strike="noStrike">
                          <a:effectLst/>
                        </a:rPr>
                        <a:t>Matematik Mühendisliği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err="1">
                          <a:effectLst/>
                        </a:rPr>
                        <a:t>Biyo</a:t>
                      </a:r>
                      <a:r>
                        <a:rPr lang="tr-TR" sz="1600" b="1" u="none" strike="noStrike" dirty="0">
                          <a:effectLst/>
                        </a:rPr>
                        <a:t>-Medikal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5"/>
                  </a:ext>
                </a:extLst>
              </a:tr>
              <a:tr h="337231">
                <a:tc>
                  <a:txBody>
                    <a:bodyPr/>
                    <a:lstStyle/>
                    <a:p>
                      <a:pPr algn="l" fontAlgn="ctr"/>
                      <a:r>
                        <a:rPr lang="tr-TR" sz="1600" b="1" u="none" strike="noStrike">
                          <a:effectLst/>
                        </a:rPr>
                        <a:t>Uzay Bilimleri ve Teknolojisi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Çevre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6"/>
                  </a:ext>
                </a:extLst>
              </a:tr>
              <a:tr h="337231">
                <a:tc>
                  <a:txBody>
                    <a:bodyPr/>
                    <a:lstStyle/>
                    <a:p>
                      <a:pPr algn="l" fontAlgn="ctr"/>
                      <a:r>
                        <a:rPr lang="tr-TR" sz="1600" b="1" u="none" strike="noStrike">
                          <a:effectLst/>
                        </a:rPr>
                        <a:t>Biyoloji Öğretmenliği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Elektronik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7"/>
                  </a:ext>
                </a:extLst>
              </a:tr>
              <a:tr h="337231">
                <a:tc>
                  <a:txBody>
                    <a:bodyPr/>
                    <a:lstStyle/>
                    <a:p>
                      <a:pPr algn="l" fontAlgn="ctr"/>
                      <a:r>
                        <a:rPr lang="tr-TR" sz="1600" b="1" u="none" strike="noStrike">
                          <a:effectLst/>
                        </a:rPr>
                        <a:t>Fen Bilgisi Öğretmenliği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a:effectLst/>
                        </a:rPr>
                        <a:t>Gıda Müh.</a:t>
                      </a:r>
                      <a:endParaRPr lang="tr-TR" sz="1600" b="1" i="0" u="none" strike="noStrike">
                        <a:solidFill>
                          <a:srgbClr val="000000"/>
                        </a:solidFill>
                        <a:effectLst/>
                        <a:latin typeface="Calibri"/>
                      </a:endParaRPr>
                    </a:p>
                  </a:txBody>
                  <a:tcPr marL="85725" marR="9525" marT="9525" marB="0" anchor="ctr"/>
                </a:tc>
                <a:extLst>
                  <a:ext uri="{0D108BD9-81ED-4DB2-BD59-A6C34878D82A}">
                    <a16:rowId xmlns:a16="http://schemas.microsoft.com/office/drawing/2014/main" val="10008"/>
                  </a:ext>
                </a:extLst>
              </a:tr>
              <a:tr h="337231">
                <a:tc>
                  <a:txBody>
                    <a:bodyPr/>
                    <a:lstStyle/>
                    <a:p>
                      <a:pPr algn="l" fontAlgn="ctr"/>
                      <a:r>
                        <a:rPr lang="tr-TR" sz="1600" b="1" u="none" strike="noStrike">
                          <a:effectLst/>
                        </a:rPr>
                        <a:t>Fizik Öğretmenliği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Makine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9"/>
                  </a:ext>
                </a:extLst>
              </a:tr>
              <a:tr h="337231">
                <a:tc>
                  <a:txBody>
                    <a:bodyPr/>
                    <a:lstStyle/>
                    <a:p>
                      <a:pPr algn="l" fontAlgn="ctr"/>
                      <a:r>
                        <a:rPr lang="tr-TR" sz="1600" b="1" u="none" strike="noStrike">
                          <a:effectLst/>
                        </a:rPr>
                        <a:t>İş Sağlığı ve Güvenliği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Maden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10"/>
                  </a:ext>
                </a:extLst>
              </a:tr>
              <a:tr h="337231">
                <a:tc>
                  <a:txBody>
                    <a:bodyPr/>
                    <a:lstStyle/>
                    <a:p>
                      <a:pPr algn="l" fontAlgn="ctr"/>
                      <a:r>
                        <a:rPr lang="tr-TR" sz="1600" b="1" u="none" strike="noStrike">
                          <a:effectLst/>
                        </a:rPr>
                        <a:t>Beslenme ve Diyetetik</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a:effectLst/>
                        </a:rPr>
                        <a:t>Mimarlık</a:t>
                      </a:r>
                      <a:endParaRPr lang="tr-TR" sz="1600" b="1" i="0" u="none" strike="noStrike">
                        <a:solidFill>
                          <a:srgbClr val="000000"/>
                        </a:solidFill>
                        <a:effectLst/>
                        <a:latin typeface="Calibri"/>
                      </a:endParaRPr>
                    </a:p>
                  </a:txBody>
                  <a:tcPr marL="85725" marR="9525" marT="9525" marB="0" anchor="ctr"/>
                </a:tc>
                <a:extLst>
                  <a:ext uri="{0D108BD9-81ED-4DB2-BD59-A6C34878D82A}">
                    <a16:rowId xmlns:a16="http://schemas.microsoft.com/office/drawing/2014/main" val="10011"/>
                  </a:ext>
                </a:extLst>
              </a:tr>
              <a:tr h="337231">
                <a:tc>
                  <a:txBody>
                    <a:bodyPr/>
                    <a:lstStyle/>
                    <a:p>
                      <a:pPr algn="l" fontAlgn="ctr"/>
                      <a:r>
                        <a:rPr lang="tr-TR" sz="1600" b="1" u="none" strike="noStrike">
                          <a:effectLst/>
                        </a:rPr>
                        <a:t>Kimya Öğretmenliği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Orman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12"/>
                  </a:ext>
                </a:extLst>
              </a:tr>
              <a:tr h="337231">
                <a:tc>
                  <a:txBody>
                    <a:bodyPr/>
                    <a:lstStyle/>
                    <a:p>
                      <a:pPr algn="l" fontAlgn="ctr"/>
                      <a:r>
                        <a:rPr lang="tr-TR" sz="1600" b="1" u="none" strike="noStrike">
                          <a:effectLst/>
                        </a:rPr>
                        <a:t>Biyoteknoloji ve Moleküler</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Uçak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13"/>
                  </a:ext>
                </a:extLst>
              </a:tr>
              <a:tr h="337231">
                <a:tc>
                  <a:txBody>
                    <a:bodyPr/>
                    <a:lstStyle/>
                    <a:p>
                      <a:pPr algn="l" fontAlgn="ctr"/>
                      <a:r>
                        <a:rPr lang="tr-TR" sz="1600" b="1" u="none" strike="noStrike">
                          <a:effectLst/>
                        </a:rPr>
                        <a:t>Tıp Fakültesi</a:t>
                      </a:r>
                      <a:endParaRPr lang="tr-TR" sz="1600" b="1" i="0" u="none" strike="noStrike">
                        <a:solidFill>
                          <a:srgbClr val="000000"/>
                        </a:solidFill>
                        <a:effectLst/>
                        <a:latin typeface="Calibri"/>
                      </a:endParaRPr>
                    </a:p>
                  </a:txBody>
                  <a:tcPr marL="85725" marR="9525" marT="9525" marB="0" anchor="ctr"/>
                </a:tc>
                <a:tc>
                  <a:txBody>
                    <a:bodyPr/>
                    <a:lstStyle/>
                    <a:p>
                      <a:pPr algn="l" fontAlgn="ctr"/>
                      <a:r>
                        <a:rPr lang="tr-TR" sz="1600" b="1" u="none" strike="noStrike" dirty="0">
                          <a:effectLst/>
                        </a:rPr>
                        <a:t>Yazılım </a:t>
                      </a:r>
                      <a:r>
                        <a:rPr lang="tr-TR" sz="1600" b="1" u="none" strike="noStrike" dirty="0" smtClean="0">
                          <a:effectLst/>
                        </a:rPr>
                        <a:t>Mühendisliği</a:t>
                      </a:r>
                      <a:endParaRPr lang="tr-TR" sz="16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14"/>
                  </a:ext>
                </a:extLst>
              </a:tr>
            </a:tbl>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val="438324587"/>
              </p:ext>
            </p:extLst>
          </p:nvPr>
        </p:nvGraphicFramePr>
        <p:xfrm>
          <a:off x="7812360" y="0"/>
          <a:ext cx="1201613" cy="1397738"/>
        </p:xfrm>
        <a:graphic>
          <a:graphicData uri="http://schemas.openxmlformats.org/presentationml/2006/ole">
            <mc:AlternateContent xmlns:mc="http://schemas.openxmlformats.org/markup-compatibility/2006">
              <mc:Choice xmlns:v="urn:schemas-microsoft-com:vml" Requires="v">
                <p:oleObj spid="_x0000_s11289"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0"/>
                        <a:ext cx="1201613" cy="1397738"/>
                      </a:xfrm>
                      <a:prstGeom prst="rect">
                        <a:avLst/>
                      </a:prstGeom>
                      <a:noFill/>
                      <a:ln>
                        <a:noFill/>
                      </a:ln>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73626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525187426"/>
              </p:ext>
            </p:extLst>
          </p:nvPr>
        </p:nvGraphicFramePr>
        <p:xfrm>
          <a:off x="983157" y="994083"/>
          <a:ext cx="6829203" cy="5863917"/>
        </p:xfrm>
        <a:graphic>
          <a:graphicData uri="http://schemas.openxmlformats.org/drawingml/2006/table">
            <a:tbl>
              <a:tblPr firstRow="1" bandRow="1">
                <a:tableStyleId>{5C22544A-7EE6-4342-B048-85BDC9FD1C3A}</a:tableStyleId>
              </a:tblPr>
              <a:tblGrid>
                <a:gridCol w="1304831">
                  <a:extLst>
                    <a:ext uri="{9D8B030D-6E8A-4147-A177-3AD203B41FA5}">
                      <a16:colId xmlns:a16="http://schemas.microsoft.com/office/drawing/2014/main" val="20000"/>
                    </a:ext>
                  </a:extLst>
                </a:gridCol>
                <a:gridCol w="1862265">
                  <a:extLst>
                    <a:ext uri="{9D8B030D-6E8A-4147-A177-3AD203B41FA5}">
                      <a16:colId xmlns:a16="http://schemas.microsoft.com/office/drawing/2014/main" val="20001"/>
                    </a:ext>
                  </a:extLst>
                </a:gridCol>
                <a:gridCol w="925803">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tblGrid>
              <a:tr h="400166">
                <a:tc gridSpan="5">
                  <a:txBody>
                    <a:bodyPr/>
                    <a:lstStyle/>
                    <a:p>
                      <a:r>
                        <a:rPr lang="tr-TR" sz="2000" b="1" dirty="0" smtClean="0"/>
                        <a:t>TABAN PUAN</a:t>
                      </a:r>
                      <a:endParaRPr lang="tr-TR" sz="2000" b="1" dirty="0"/>
                    </a:p>
                  </a:txBody>
                  <a:tcPr marL="91439" marR="91439" marT="45725" marB="45725" anchor="ctr">
                    <a:solidFill>
                      <a:srgbClr val="00B050"/>
                    </a:solidFill>
                  </a:tcPr>
                </a:tc>
                <a:tc hMerge="1">
                  <a:txBody>
                    <a:bodyPr/>
                    <a:lstStyle/>
                    <a:p>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a:txBody>
                    <a:bodyPr/>
                    <a:lstStyle/>
                    <a:p>
                      <a:pPr algn="ctr"/>
                      <a:r>
                        <a:rPr lang="tr-TR" sz="2000" b="1" dirty="0" smtClean="0">
                          <a:solidFill>
                            <a:schemeClr val="bg1"/>
                          </a:solidFill>
                        </a:rPr>
                        <a:t>100</a:t>
                      </a:r>
                      <a:endParaRPr lang="tr-TR" sz="2000" b="1" dirty="0">
                        <a:solidFill>
                          <a:schemeClr val="bg1"/>
                        </a:solidFill>
                      </a:endParaRPr>
                    </a:p>
                  </a:txBody>
                  <a:tcPr marL="91439" marR="91439" marT="45725" marB="45725" anchor="ctr">
                    <a:solidFill>
                      <a:srgbClr val="00B050"/>
                    </a:solidFill>
                  </a:tcPr>
                </a:tc>
                <a:extLst>
                  <a:ext uri="{0D108BD9-81ED-4DB2-BD59-A6C34878D82A}">
                    <a16:rowId xmlns:a16="http://schemas.microsoft.com/office/drawing/2014/main" val="10000"/>
                  </a:ext>
                </a:extLst>
              </a:tr>
              <a:tr h="784932">
                <a:tc>
                  <a:txBody>
                    <a:bodyPr/>
                    <a:lstStyle/>
                    <a:p>
                      <a:endParaRPr lang="tr-TR" sz="2000" b="1" dirty="0"/>
                    </a:p>
                  </a:txBody>
                  <a:tcPr marL="91439" marR="91439" marT="45725" marB="45725" anchor="ctr"/>
                </a:tc>
                <a:tc>
                  <a:txBody>
                    <a:bodyPr/>
                    <a:lstStyle/>
                    <a:p>
                      <a:r>
                        <a:rPr lang="tr-TR" sz="2000" b="1" dirty="0" smtClean="0"/>
                        <a:t>Testler</a:t>
                      </a:r>
                      <a:endParaRPr lang="tr-TR" sz="2000" b="1" dirty="0"/>
                    </a:p>
                  </a:txBody>
                  <a:tcPr marL="91439" marR="91439" marT="45725" marB="45725" anchor="ctr"/>
                </a:tc>
                <a:tc>
                  <a:txBody>
                    <a:bodyPr/>
                    <a:lstStyle/>
                    <a:p>
                      <a:pPr algn="ctr"/>
                      <a:r>
                        <a:rPr lang="tr-TR" sz="2000" b="1" dirty="0" smtClean="0"/>
                        <a:t>Soru Sayısı</a:t>
                      </a:r>
                      <a:endParaRPr lang="tr-TR" sz="2000" b="1" dirty="0"/>
                    </a:p>
                  </a:txBody>
                  <a:tcPr marL="91439" marR="91439" marT="45725" marB="45725" anchor="ctr"/>
                </a:tc>
                <a:tc>
                  <a:txBody>
                    <a:bodyPr/>
                    <a:lstStyle/>
                    <a:p>
                      <a:pPr algn="ctr"/>
                      <a:r>
                        <a:rPr lang="tr-TR" sz="2000" b="1" dirty="0" smtClean="0"/>
                        <a:t>Katsayı</a:t>
                      </a:r>
                      <a:endParaRPr lang="tr-TR" sz="2000" b="1" dirty="0"/>
                    </a:p>
                  </a:txBody>
                  <a:tcPr marL="91439" marR="91439" marT="45725" marB="45725" anchor="ctr"/>
                </a:tc>
                <a:tc>
                  <a:txBody>
                    <a:bodyPr/>
                    <a:lstStyle/>
                    <a:p>
                      <a:pPr algn="ctr"/>
                      <a:r>
                        <a:rPr lang="tr-TR" sz="1500" b="1" dirty="0" smtClean="0"/>
                        <a:t>En</a:t>
                      </a:r>
                      <a:r>
                        <a:rPr lang="tr-TR" sz="1500" b="1" baseline="0" dirty="0" smtClean="0"/>
                        <a:t> Yüksek Puan</a:t>
                      </a:r>
                      <a:endParaRPr lang="tr-TR" sz="1500" b="1" dirty="0"/>
                    </a:p>
                  </a:txBody>
                  <a:tcPr marL="91439" marR="91439" marT="45725" marB="45725" anchor="ctr"/>
                </a:tc>
                <a:tc>
                  <a:txBody>
                    <a:bodyPr/>
                    <a:lstStyle/>
                    <a:p>
                      <a:pPr algn="ctr"/>
                      <a:endParaRPr lang="tr-TR" sz="2000" b="1" dirty="0"/>
                    </a:p>
                  </a:txBody>
                  <a:tcPr marL="91439" marR="91439" marT="45725" marB="45725" anchor="ctr"/>
                </a:tc>
                <a:extLst>
                  <a:ext uri="{0D108BD9-81ED-4DB2-BD59-A6C34878D82A}">
                    <a16:rowId xmlns:a16="http://schemas.microsoft.com/office/drawing/2014/main" val="10001"/>
                  </a:ext>
                </a:extLst>
              </a:tr>
              <a:tr h="400166">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mn-lt"/>
                          <a:ea typeface="+mn-ea"/>
                          <a:cs typeface="+mn-cs"/>
                        </a:rPr>
                        <a:t>Temel Yeterlilik Testi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900" b="1" i="0" u="none" strike="noStrike" kern="1200" cap="none" spc="0" normalizeH="0" baseline="0" noProof="0" dirty="0" smtClean="0">
                          <a:ln>
                            <a:noFill/>
                          </a:ln>
                          <a:solidFill>
                            <a:prstClr val="black"/>
                          </a:solidFill>
                          <a:effectLst/>
                          <a:uLnTx/>
                          <a:uFillTx/>
                          <a:latin typeface="+mn-lt"/>
                          <a:ea typeface="+mn-ea"/>
                          <a:cs typeface="+mn-cs"/>
                        </a:rPr>
                        <a:t>(TYT)</a:t>
                      </a:r>
                    </a:p>
                  </a:txBody>
                  <a:tcPr marL="91439" marR="91439" marT="45725" marB="45725" anchor="ctr">
                    <a:solidFill>
                      <a:srgbClr val="FFC000"/>
                    </a:solidFill>
                  </a:tcPr>
                </a:tc>
                <a:tc>
                  <a:txBody>
                    <a:bodyPr/>
                    <a:lstStyle/>
                    <a:p>
                      <a:r>
                        <a:rPr lang="tr-TR" sz="2000" b="1" dirty="0" smtClean="0"/>
                        <a:t>Türkçe</a:t>
                      </a:r>
                      <a:endParaRPr lang="tr-TR" sz="2000" b="1" dirty="0"/>
                    </a:p>
                  </a:txBody>
                  <a:tcPr marL="91439" marR="91439" marT="45725" marB="45725" anchor="ctr">
                    <a:solidFill>
                      <a:srgbClr val="FFC000"/>
                    </a:solidFill>
                  </a:tcPr>
                </a:tc>
                <a:tc>
                  <a:txBody>
                    <a:bodyPr/>
                    <a:lstStyle/>
                    <a:p>
                      <a:pPr algn="ctr"/>
                      <a:r>
                        <a:rPr lang="tr-TR" sz="2000" b="1" dirty="0" smtClean="0"/>
                        <a:t>40</a:t>
                      </a:r>
                      <a:endParaRPr lang="tr-TR" sz="2000" b="1" dirty="0"/>
                    </a:p>
                  </a:txBody>
                  <a:tcPr marL="91439" marR="91439" marT="45725" marB="45725" anchor="ctr">
                    <a:solidFill>
                      <a:srgbClr val="FFC000"/>
                    </a:solidFill>
                  </a:tcPr>
                </a:tc>
                <a:tc>
                  <a:txBody>
                    <a:bodyPr/>
                    <a:lstStyle/>
                    <a:p>
                      <a:pPr algn="ctr"/>
                      <a:r>
                        <a:rPr lang="tr-TR" sz="2000" b="1" dirty="0" smtClean="0"/>
                        <a:t>1,3</a:t>
                      </a:r>
                    </a:p>
                  </a:txBody>
                  <a:tcPr marL="91439" marR="91439" marT="45725" marB="45725" anchor="ctr">
                    <a:solidFill>
                      <a:srgbClr val="FFC000"/>
                    </a:solidFill>
                  </a:tcPr>
                </a:tc>
                <a:tc>
                  <a:txBody>
                    <a:bodyPr/>
                    <a:lstStyle/>
                    <a:p>
                      <a:pPr algn="ctr"/>
                      <a:r>
                        <a:rPr lang="tr-TR" sz="2000" b="1" dirty="0" smtClean="0"/>
                        <a:t>52</a:t>
                      </a:r>
                      <a:endParaRPr lang="tr-TR" sz="2000" b="1" dirty="0"/>
                    </a:p>
                  </a:txBody>
                  <a:tcPr marL="91439" marR="91439" marT="45725" marB="45725" anchor="ctr">
                    <a:solidFill>
                      <a:srgbClr val="FFC000"/>
                    </a:solidFill>
                  </a:tcPr>
                </a:tc>
                <a:tc rowSpan="4">
                  <a:txBody>
                    <a:bodyPr/>
                    <a:lstStyle/>
                    <a:p>
                      <a:pPr algn="ctr"/>
                      <a:r>
                        <a:rPr lang="tr-TR" sz="2000" b="1" dirty="0" smtClean="0"/>
                        <a:t>160</a:t>
                      </a:r>
                      <a:endParaRPr lang="tr-TR" sz="2000" b="1" dirty="0"/>
                    </a:p>
                  </a:txBody>
                  <a:tcPr marL="91439" marR="91439" marT="45725" marB="45725" anchor="ctr">
                    <a:solidFill>
                      <a:srgbClr val="FFC000"/>
                    </a:solidFill>
                  </a:tcPr>
                </a:tc>
                <a:extLst>
                  <a:ext uri="{0D108BD9-81ED-4DB2-BD59-A6C34878D82A}">
                    <a16:rowId xmlns:a16="http://schemas.microsoft.com/office/drawing/2014/main" val="10002"/>
                  </a:ext>
                </a:extLst>
              </a:tr>
              <a:tr h="400166">
                <a:tc vMerge="1">
                  <a:txBody>
                    <a:bodyPr/>
                    <a:lstStyle/>
                    <a:p>
                      <a:endParaRPr lang="tr-TR" sz="2000" b="1" dirty="0"/>
                    </a:p>
                  </a:txBody>
                  <a:tcPr marL="91439" marR="91439" marT="45725" marB="45725" anchor="ctr">
                    <a:solidFill>
                      <a:srgbClr val="FFC000"/>
                    </a:solidFill>
                  </a:tcPr>
                </a:tc>
                <a:tc>
                  <a:txBody>
                    <a:bodyPr/>
                    <a:lstStyle/>
                    <a:p>
                      <a:r>
                        <a:rPr lang="tr-TR" sz="2000" b="1" dirty="0" smtClean="0"/>
                        <a:t>Matematik</a:t>
                      </a:r>
                      <a:endParaRPr lang="tr-TR" sz="2000" b="1" dirty="0"/>
                    </a:p>
                  </a:txBody>
                  <a:tcPr marL="91439" marR="91439" marT="45725" marB="45725" anchor="ctr">
                    <a:solidFill>
                      <a:srgbClr val="FFC000"/>
                    </a:solidFill>
                  </a:tcPr>
                </a:tc>
                <a:tc>
                  <a:txBody>
                    <a:bodyPr/>
                    <a:lstStyle/>
                    <a:p>
                      <a:pPr algn="ctr"/>
                      <a:r>
                        <a:rPr lang="tr-TR" sz="2000" b="1" dirty="0" smtClean="0"/>
                        <a:t>40</a:t>
                      </a:r>
                      <a:endParaRPr lang="tr-TR" sz="2000" b="1" dirty="0"/>
                    </a:p>
                  </a:txBody>
                  <a:tcPr marL="91439" marR="91439" marT="45725" marB="45725" anchor="ctr">
                    <a:solidFill>
                      <a:srgbClr val="FFC000"/>
                    </a:solidFill>
                  </a:tcPr>
                </a:tc>
                <a:tc>
                  <a:txBody>
                    <a:bodyPr/>
                    <a:lstStyle/>
                    <a:p>
                      <a:pPr algn="ctr"/>
                      <a:r>
                        <a:rPr lang="tr-TR" sz="2000" b="1" dirty="0" smtClean="0"/>
                        <a:t>1,3</a:t>
                      </a:r>
                      <a:endParaRPr lang="tr-TR" sz="2000" b="1" dirty="0"/>
                    </a:p>
                  </a:txBody>
                  <a:tcPr marL="91439" marR="91439" marT="45725" marB="45725" anchor="ctr">
                    <a:solidFill>
                      <a:srgbClr val="FFC000"/>
                    </a:solidFill>
                  </a:tcPr>
                </a:tc>
                <a:tc>
                  <a:txBody>
                    <a:bodyPr/>
                    <a:lstStyle/>
                    <a:p>
                      <a:pPr algn="ctr"/>
                      <a:r>
                        <a:rPr lang="tr-TR" sz="2000" b="1" dirty="0" smtClean="0"/>
                        <a:t>52</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3"/>
                  </a:ext>
                </a:extLst>
              </a:tr>
              <a:tr h="707979">
                <a:tc vMerge="1">
                  <a:txBody>
                    <a:bodyPr/>
                    <a:lstStyle/>
                    <a:p>
                      <a:endParaRPr lang="tr-TR" sz="2000" b="1" dirty="0"/>
                    </a:p>
                  </a:txBody>
                  <a:tcPr marL="91439" marR="91439" marT="45725" marB="45725" anchor="ctr">
                    <a:solidFill>
                      <a:srgbClr val="FFC000"/>
                    </a:solidFill>
                  </a:tcPr>
                </a:tc>
                <a:tc>
                  <a:txBody>
                    <a:bodyPr/>
                    <a:lstStyle/>
                    <a:p>
                      <a:r>
                        <a:rPr lang="tr-TR" sz="2000" b="1" dirty="0" smtClean="0"/>
                        <a:t>Sosyal Bilimler</a:t>
                      </a:r>
                      <a:endParaRPr lang="tr-TR" sz="2000" b="1" dirty="0"/>
                    </a:p>
                  </a:txBody>
                  <a:tcPr marL="91439" marR="91439" marT="45725" marB="45725" anchor="ctr">
                    <a:solidFill>
                      <a:srgbClr val="FFC000"/>
                    </a:solidFill>
                  </a:tcPr>
                </a:tc>
                <a:tc>
                  <a:txBody>
                    <a:bodyPr/>
                    <a:lstStyle/>
                    <a:p>
                      <a:pPr algn="ctr"/>
                      <a:r>
                        <a:rPr lang="tr-TR" sz="2000" b="1" dirty="0" smtClean="0"/>
                        <a:t>20</a:t>
                      </a:r>
                      <a:endParaRPr lang="tr-TR" sz="2000" b="1" dirty="0"/>
                    </a:p>
                  </a:txBody>
                  <a:tcPr marL="91439" marR="91439" marT="45725" marB="45725" anchor="ctr">
                    <a:solidFill>
                      <a:srgbClr val="FFC000"/>
                    </a:solidFill>
                  </a:tcPr>
                </a:tc>
                <a:tc>
                  <a:txBody>
                    <a:bodyPr/>
                    <a:lstStyle/>
                    <a:p>
                      <a:pPr algn="ctr"/>
                      <a:r>
                        <a:rPr lang="tr-TR" sz="2000" b="1" dirty="0" smtClean="0"/>
                        <a:t>1,4</a:t>
                      </a:r>
                      <a:endParaRPr lang="tr-TR" sz="2000" b="1" dirty="0"/>
                    </a:p>
                  </a:txBody>
                  <a:tcPr marL="91439" marR="91439" marT="45725" marB="45725" anchor="ctr">
                    <a:solidFill>
                      <a:srgbClr val="FFC000"/>
                    </a:solidFill>
                  </a:tcPr>
                </a:tc>
                <a:tc>
                  <a:txBody>
                    <a:bodyPr/>
                    <a:lstStyle/>
                    <a:p>
                      <a:pPr algn="ctr"/>
                      <a:r>
                        <a:rPr lang="tr-TR" sz="2000" b="1" dirty="0" smtClean="0"/>
                        <a:t>28</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4"/>
                  </a:ext>
                </a:extLst>
              </a:tr>
              <a:tr h="400166">
                <a:tc vMerge="1">
                  <a:txBody>
                    <a:bodyPr/>
                    <a:lstStyle/>
                    <a:p>
                      <a:endParaRPr lang="tr-TR" sz="2000" b="1" dirty="0"/>
                    </a:p>
                  </a:txBody>
                  <a:tcPr marL="91439" marR="91439" marT="45725" marB="45725" anchor="ctr">
                    <a:solidFill>
                      <a:srgbClr val="FFC000"/>
                    </a:solidFill>
                  </a:tcPr>
                </a:tc>
                <a:tc>
                  <a:txBody>
                    <a:bodyPr/>
                    <a:lstStyle/>
                    <a:p>
                      <a:r>
                        <a:rPr lang="tr-TR" sz="2000" b="1" dirty="0" smtClean="0"/>
                        <a:t>Fen Bilimleri</a:t>
                      </a:r>
                      <a:endParaRPr lang="tr-TR" sz="2000" b="1" dirty="0"/>
                    </a:p>
                  </a:txBody>
                  <a:tcPr marL="91439" marR="91439" marT="45725" marB="45725" anchor="ctr">
                    <a:solidFill>
                      <a:srgbClr val="FFC000"/>
                    </a:solidFill>
                  </a:tcPr>
                </a:tc>
                <a:tc>
                  <a:txBody>
                    <a:bodyPr/>
                    <a:lstStyle/>
                    <a:p>
                      <a:pPr algn="ctr"/>
                      <a:r>
                        <a:rPr lang="tr-TR" sz="2000" b="1" dirty="0" smtClean="0"/>
                        <a:t>20</a:t>
                      </a:r>
                      <a:endParaRPr lang="tr-TR" sz="2000" b="1" dirty="0"/>
                    </a:p>
                  </a:txBody>
                  <a:tcPr marL="91439" marR="91439" marT="45725" marB="45725" anchor="ctr">
                    <a:solidFill>
                      <a:srgbClr val="FFC000"/>
                    </a:solidFill>
                  </a:tcPr>
                </a:tc>
                <a:tc>
                  <a:txBody>
                    <a:bodyPr/>
                    <a:lstStyle/>
                    <a:p>
                      <a:pPr algn="ctr"/>
                      <a:r>
                        <a:rPr lang="tr-TR" sz="2000" b="1" dirty="0" smtClean="0"/>
                        <a:t>1,4</a:t>
                      </a:r>
                      <a:endParaRPr lang="tr-TR" sz="2000" b="1" dirty="0"/>
                    </a:p>
                  </a:txBody>
                  <a:tcPr marL="91439" marR="91439" marT="45725" marB="45725" anchor="ctr">
                    <a:solidFill>
                      <a:srgbClr val="FFC000"/>
                    </a:solidFill>
                  </a:tcPr>
                </a:tc>
                <a:tc>
                  <a:txBody>
                    <a:bodyPr/>
                    <a:lstStyle/>
                    <a:p>
                      <a:pPr algn="ctr"/>
                      <a:r>
                        <a:rPr lang="tr-TR" sz="2000" b="1" dirty="0" smtClean="0"/>
                        <a:t>28</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5"/>
                  </a:ext>
                </a:extLst>
              </a:tr>
              <a:tr h="400166">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Matematik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Fen Bil.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smtClean="0">
                          <a:ln>
                            <a:noFill/>
                          </a:ln>
                          <a:solidFill>
                            <a:prstClr val="black"/>
                          </a:solidFill>
                          <a:effectLst/>
                          <a:uLnTx/>
                          <a:uFillTx/>
                          <a:latin typeface="+mn-lt"/>
                          <a:ea typeface="+mn-ea"/>
                          <a:cs typeface="+mn-cs"/>
                        </a:rPr>
                        <a:t>(AYT)</a:t>
                      </a:r>
                    </a:p>
                  </a:txBody>
                  <a:tcPr marL="91439" marR="91439" marT="45725" marB="45725" anchor="ctr">
                    <a:solidFill>
                      <a:srgbClr val="00B0F0"/>
                    </a:solidFill>
                  </a:tcPr>
                </a:tc>
                <a:tc>
                  <a:txBody>
                    <a:bodyPr/>
                    <a:lstStyle/>
                    <a:p>
                      <a:r>
                        <a:rPr lang="tr-TR" sz="2000" b="1" dirty="0" smtClean="0"/>
                        <a:t>Matematik</a:t>
                      </a:r>
                      <a:endParaRPr lang="tr-TR" sz="2000" b="1" dirty="0"/>
                    </a:p>
                  </a:txBody>
                  <a:tcPr marL="91439" marR="91439" marT="45725" marB="45725" anchor="ctr">
                    <a:solidFill>
                      <a:srgbClr val="00B050"/>
                    </a:solidFill>
                  </a:tcPr>
                </a:tc>
                <a:tc>
                  <a:txBody>
                    <a:bodyPr/>
                    <a:lstStyle/>
                    <a:p>
                      <a:pPr algn="ctr"/>
                      <a:r>
                        <a:rPr lang="tr-TR" sz="2000" b="1" dirty="0" smtClean="0"/>
                        <a:t>40</a:t>
                      </a:r>
                      <a:endParaRPr lang="tr-TR" sz="2000" b="1" dirty="0"/>
                    </a:p>
                  </a:txBody>
                  <a:tcPr marL="91439" marR="91439" marT="45725" marB="45725" anchor="ctr">
                    <a:solidFill>
                      <a:srgbClr val="00B050"/>
                    </a:solidFill>
                  </a:tcPr>
                </a:tc>
                <a:tc>
                  <a:txBody>
                    <a:bodyPr/>
                    <a:lstStyle/>
                    <a:p>
                      <a:pPr algn="ctr"/>
                      <a:r>
                        <a:rPr lang="tr-TR" sz="2000" b="1" dirty="0" smtClean="0"/>
                        <a:t>3,00</a:t>
                      </a:r>
                      <a:endParaRPr lang="tr-TR" sz="2000" b="1" dirty="0"/>
                    </a:p>
                  </a:txBody>
                  <a:tcPr marL="91439" marR="91439" marT="45725" marB="45725" anchor="ctr">
                    <a:solidFill>
                      <a:srgbClr val="00B050"/>
                    </a:solidFill>
                  </a:tcPr>
                </a:tc>
                <a:tc>
                  <a:txBody>
                    <a:bodyPr/>
                    <a:lstStyle/>
                    <a:p>
                      <a:pPr algn="ctr"/>
                      <a:r>
                        <a:rPr lang="tr-TR" sz="2000" b="1" dirty="0" smtClean="0"/>
                        <a:t>120</a:t>
                      </a:r>
                      <a:endParaRPr lang="tr-TR" sz="2000" b="1" dirty="0"/>
                    </a:p>
                  </a:txBody>
                  <a:tcPr marL="91439" marR="91439" marT="45725" marB="45725" anchor="ctr">
                    <a:solidFill>
                      <a:srgbClr val="00B050"/>
                    </a:solidFill>
                  </a:tcPr>
                </a:tc>
                <a:tc rowSpan="4">
                  <a:txBody>
                    <a:bodyPr/>
                    <a:lstStyle/>
                    <a:p>
                      <a:pPr algn="ctr"/>
                      <a:r>
                        <a:rPr lang="tr-TR" sz="2000" b="1" dirty="0" smtClean="0"/>
                        <a:t>240</a:t>
                      </a:r>
                      <a:endParaRPr lang="tr-TR" sz="2000" b="1" dirty="0"/>
                    </a:p>
                  </a:txBody>
                  <a:tcPr marL="91439" marR="91439" marT="45725" marB="45725" anchor="ctr">
                    <a:solidFill>
                      <a:srgbClr val="00B0F0"/>
                    </a:solidFill>
                  </a:tcPr>
                </a:tc>
                <a:extLst>
                  <a:ext uri="{0D108BD9-81ED-4DB2-BD59-A6C34878D82A}">
                    <a16:rowId xmlns:a16="http://schemas.microsoft.com/office/drawing/2014/main" val="10006"/>
                  </a:ext>
                </a:extLst>
              </a:tr>
              <a:tr h="400166">
                <a:tc vMerge="1">
                  <a:txBody>
                    <a:bodyPr/>
                    <a:lstStyle/>
                    <a:p>
                      <a:endParaRPr lang="tr-TR" sz="2000" b="1" dirty="0"/>
                    </a:p>
                  </a:txBody>
                  <a:tcPr marL="91439" marR="91439" marT="45725" marB="45725" anchor="ctr">
                    <a:solidFill>
                      <a:srgbClr val="00B0F0"/>
                    </a:solidFill>
                  </a:tcPr>
                </a:tc>
                <a:tc>
                  <a:txBody>
                    <a:bodyPr/>
                    <a:lstStyle/>
                    <a:p>
                      <a:r>
                        <a:rPr lang="tr-TR" sz="2000" b="1" dirty="0" smtClean="0"/>
                        <a:t>Fizik</a:t>
                      </a:r>
                      <a:endParaRPr lang="tr-TR" sz="2000" b="1" dirty="0"/>
                    </a:p>
                  </a:txBody>
                  <a:tcPr marL="91439" marR="91439" marT="45725" marB="45725" anchor="ctr">
                    <a:solidFill>
                      <a:srgbClr val="00B0F0"/>
                    </a:solidFill>
                  </a:tcPr>
                </a:tc>
                <a:tc>
                  <a:txBody>
                    <a:bodyPr/>
                    <a:lstStyle/>
                    <a:p>
                      <a:pPr algn="ctr"/>
                      <a:r>
                        <a:rPr lang="tr-TR" sz="2000" b="1" dirty="0" smtClean="0"/>
                        <a:t>14</a:t>
                      </a:r>
                      <a:endParaRPr lang="tr-TR" sz="2000" b="1" dirty="0"/>
                    </a:p>
                  </a:txBody>
                  <a:tcPr marL="91439" marR="91439" marT="45725" marB="45725" anchor="ctr">
                    <a:solidFill>
                      <a:srgbClr val="00B0F0"/>
                    </a:solidFill>
                  </a:tcPr>
                </a:tc>
                <a:tc>
                  <a:txBody>
                    <a:bodyPr/>
                    <a:lstStyle/>
                    <a:p>
                      <a:pPr algn="ctr"/>
                      <a:r>
                        <a:rPr lang="tr-TR" sz="2000" b="1" dirty="0" smtClean="0"/>
                        <a:t>2,85</a:t>
                      </a:r>
                      <a:endParaRPr lang="tr-TR" sz="2000" b="1" dirty="0"/>
                    </a:p>
                  </a:txBody>
                  <a:tcPr marL="91439" marR="91439" marT="45725" marB="45725" anchor="ctr">
                    <a:solidFill>
                      <a:srgbClr val="00B0F0"/>
                    </a:solidFill>
                  </a:tcPr>
                </a:tc>
                <a:tc>
                  <a:txBody>
                    <a:bodyPr/>
                    <a:lstStyle/>
                    <a:p>
                      <a:pPr algn="ctr"/>
                      <a:r>
                        <a:rPr lang="tr-TR" sz="2000" b="1" dirty="0" smtClean="0"/>
                        <a:t>40</a:t>
                      </a:r>
                      <a:endParaRPr lang="tr-TR" sz="2000" b="1" dirty="0"/>
                    </a:p>
                  </a:txBody>
                  <a:tcPr marL="91439" marR="91439" marT="45725" marB="45725" anchor="ctr">
                    <a:solidFill>
                      <a:srgbClr val="00B0F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7"/>
                  </a:ext>
                </a:extLst>
              </a:tr>
              <a:tr h="400166">
                <a:tc vMerge="1">
                  <a:txBody>
                    <a:bodyPr/>
                    <a:lstStyle/>
                    <a:p>
                      <a:endParaRPr lang="tr-TR" sz="2000" b="1" dirty="0"/>
                    </a:p>
                  </a:txBody>
                  <a:tcPr marL="91439" marR="91439" marT="45725" marB="45725" anchor="ctr">
                    <a:solidFill>
                      <a:srgbClr val="00B0F0"/>
                    </a:solidFill>
                  </a:tcPr>
                </a:tc>
                <a:tc>
                  <a:txBody>
                    <a:bodyPr/>
                    <a:lstStyle/>
                    <a:p>
                      <a:r>
                        <a:rPr lang="tr-TR" sz="2000" b="1" dirty="0" smtClean="0"/>
                        <a:t>Kimya</a:t>
                      </a:r>
                      <a:endParaRPr lang="tr-TR" sz="2000" b="1" dirty="0"/>
                    </a:p>
                  </a:txBody>
                  <a:tcPr marL="91439" marR="91439" marT="45725" marB="45725" anchor="ctr">
                    <a:solidFill>
                      <a:srgbClr val="00B0F0"/>
                    </a:solidFill>
                  </a:tcPr>
                </a:tc>
                <a:tc>
                  <a:txBody>
                    <a:bodyPr/>
                    <a:lstStyle/>
                    <a:p>
                      <a:pPr algn="ctr"/>
                      <a:r>
                        <a:rPr lang="tr-TR" sz="2000" b="1" dirty="0" smtClean="0"/>
                        <a:t>13</a:t>
                      </a:r>
                      <a:endParaRPr lang="tr-TR" sz="2000" b="1" dirty="0"/>
                    </a:p>
                  </a:txBody>
                  <a:tcPr marL="91439" marR="91439" marT="45725" marB="45725" anchor="ctr">
                    <a:solidFill>
                      <a:srgbClr val="00B0F0"/>
                    </a:solidFill>
                  </a:tcPr>
                </a:tc>
                <a:tc>
                  <a:txBody>
                    <a:bodyPr/>
                    <a:lstStyle/>
                    <a:p>
                      <a:pPr algn="ctr"/>
                      <a:r>
                        <a:rPr lang="tr-TR" sz="2000" b="1" dirty="0" smtClean="0"/>
                        <a:t>3,07</a:t>
                      </a:r>
                      <a:endParaRPr lang="tr-TR" sz="2000" b="1" dirty="0"/>
                    </a:p>
                  </a:txBody>
                  <a:tcPr marL="91439" marR="91439" marT="45725" marB="45725" anchor="ctr">
                    <a:solidFill>
                      <a:srgbClr val="00B0F0"/>
                    </a:solidFill>
                  </a:tcPr>
                </a:tc>
                <a:tc>
                  <a:txBody>
                    <a:bodyPr/>
                    <a:lstStyle/>
                    <a:p>
                      <a:pPr algn="ctr"/>
                      <a:r>
                        <a:rPr lang="tr-TR" sz="2000" b="1" dirty="0" smtClean="0"/>
                        <a:t>40</a:t>
                      </a:r>
                      <a:endParaRPr lang="tr-TR" sz="2000" b="1" dirty="0"/>
                    </a:p>
                  </a:txBody>
                  <a:tcPr marL="91439" marR="91439" marT="45725" marB="45725" anchor="ctr">
                    <a:solidFill>
                      <a:srgbClr val="00B0F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8"/>
                  </a:ext>
                </a:extLst>
              </a:tr>
              <a:tr h="461699">
                <a:tc vMerge="1">
                  <a:txBody>
                    <a:bodyPr/>
                    <a:lstStyle/>
                    <a:p>
                      <a:endParaRPr lang="tr-TR" sz="2000" b="1" dirty="0"/>
                    </a:p>
                  </a:txBody>
                  <a:tcPr marL="91439" marR="91439" marT="45725" marB="45725" anchor="ctr">
                    <a:solidFill>
                      <a:srgbClr val="00B0F0"/>
                    </a:solidFill>
                  </a:tcPr>
                </a:tc>
                <a:tc>
                  <a:txBody>
                    <a:bodyPr/>
                    <a:lstStyle/>
                    <a:p>
                      <a:r>
                        <a:rPr lang="tr-TR" sz="2000" b="1" dirty="0" smtClean="0"/>
                        <a:t>Biyoloji</a:t>
                      </a:r>
                      <a:endParaRPr lang="tr-TR" sz="2000" b="1" dirty="0"/>
                    </a:p>
                  </a:txBody>
                  <a:tcPr marL="91439" marR="91439" marT="45725" marB="45725" anchor="ctr">
                    <a:solidFill>
                      <a:srgbClr val="00B0F0"/>
                    </a:solidFill>
                  </a:tcPr>
                </a:tc>
                <a:tc>
                  <a:txBody>
                    <a:bodyPr/>
                    <a:lstStyle/>
                    <a:p>
                      <a:pPr algn="ctr"/>
                      <a:r>
                        <a:rPr lang="tr-TR" sz="2000" b="1" dirty="0" smtClean="0"/>
                        <a:t>13</a:t>
                      </a:r>
                      <a:endParaRPr lang="tr-TR" sz="2000" b="1" dirty="0"/>
                    </a:p>
                  </a:txBody>
                  <a:tcPr marL="91439" marR="91439" marT="45725" marB="45725" anchor="ctr">
                    <a:solidFill>
                      <a:srgbClr val="00B0F0"/>
                    </a:solidFill>
                  </a:tcPr>
                </a:tc>
                <a:tc>
                  <a:txBody>
                    <a:bodyPr/>
                    <a:lstStyle/>
                    <a:p>
                      <a:pPr algn="ctr"/>
                      <a:r>
                        <a:rPr lang="tr-TR" sz="2000" b="1" dirty="0" smtClean="0"/>
                        <a:t>3,07</a:t>
                      </a:r>
                      <a:endParaRPr lang="tr-TR" sz="2000" b="1" dirty="0"/>
                    </a:p>
                  </a:txBody>
                  <a:tcPr marL="91439" marR="91439" marT="45725" marB="45725" anchor="ctr">
                    <a:solidFill>
                      <a:srgbClr val="00B0F0"/>
                    </a:solidFill>
                  </a:tcPr>
                </a:tc>
                <a:tc>
                  <a:txBody>
                    <a:bodyPr/>
                    <a:lstStyle/>
                    <a:p>
                      <a:pPr algn="ctr"/>
                      <a:r>
                        <a:rPr lang="tr-TR" sz="2000" b="1" dirty="0" smtClean="0"/>
                        <a:t>40</a:t>
                      </a:r>
                      <a:endParaRPr lang="tr-TR" sz="2000" b="1" dirty="0"/>
                    </a:p>
                  </a:txBody>
                  <a:tcPr marL="91439" marR="91439" marT="45725" marB="45725" anchor="ctr">
                    <a:solidFill>
                      <a:srgbClr val="00B0F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9"/>
                  </a:ext>
                </a:extLst>
              </a:tr>
              <a:tr h="707979">
                <a:tc gridSpan="5">
                  <a:txBody>
                    <a:bodyPr/>
                    <a:lstStyle/>
                    <a:p>
                      <a:r>
                        <a:rPr lang="tr-TR" sz="2000" b="1" dirty="0" smtClean="0"/>
                        <a:t>ORTAÖĞRETİM BAŞARI PUANI (Diploma Notu</a:t>
                      </a:r>
                      <a:r>
                        <a:rPr lang="tr-TR" sz="2000" b="1" baseline="0" dirty="0" smtClean="0"/>
                        <a:t> X 0,6)</a:t>
                      </a:r>
                      <a:endParaRPr lang="tr-TR" sz="2000" b="1" dirty="0"/>
                    </a:p>
                  </a:txBody>
                  <a:tcPr marL="91439" marR="91439" marT="45725" marB="45725" anchor="ctr">
                    <a:solidFill>
                      <a:srgbClr val="FFFF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60</a:t>
                      </a:r>
                      <a:endParaRPr lang="tr-TR" sz="2000" b="1" dirty="0"/>
                    </a:p>
                  </a:txBody>
                  <a:tcPr marL="91439" marR="91439" marT="45725" marB="45725" anchor="ctr">
                    <a:solidFill>
                      <a:srgbClr val="FFFF00"/>
                    </a:solidFill>
                  </a:tcPr>
                </a:tc>
                <a:extLst>
                  <a:ext uri="{0D108BD9-81ED-4DB2-BD59-A6C34878D82A}">
                    <a16:rowId xmlns:a16="http://schemas.microsoft.com/office/drawing/2014/main" val="10010"/>
                  </a:ext>
                </a:extLst>
              </a:tr>
              <a:tr h="400166">
                <a:tc gridSpan="5">
                  <a:txBody>
                    <a:bodyPr/>
                    <a:lstStyle/>
                    <a:p>
                      <a:r>
                        <a:rPr lang="tr-TR" sz="2000" b="1" dirty="0" smtClean="0"/>
                        <a:t>YERLEŞTİRMEYE</a:t>
                      </a:r>
                      <a:r>
                        <a:rPr lang="tr-TR" sz="2000" b="1" baseline="0" dirty="0" smtClean="0"/>
                        <a:t> ESAS TOPLAM PUAN</a:t>
                      </a:r>
                      <a:endParaRPr lang="tr-TR" sz="2000" b="1" dirty="0"/>
                    </a:p>
                  </a:txBody>
                  <a:tcPr marL="91439" marR="91439" marT="45725" marB="45725" anchor="ctr">
                    <a:solidFill>
                      <a:srgbClr val="FF00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560</a:t>
                      </a:r>
                      <a:endParaRPr lang="tr-TR" sz="2000" b="1" dirty="0"/>
                    </a:p>
                  </a:txBody>
                  <a:tcPr marL="91439" marR="91439" marT="45725" marB="45725" anchor="ctr">
                    <a:solidFill>
                      <a:srgbClr val="FF0000"/>
                    </a:solidFill>
                  </a:tcPr>
                </a:tc>
                <a:extLst>
                  <a:ext uri="{0D108BD9-81ED-4DB2-BD59-A6C34878D82A}">
                    <a16:rowId xmlns:a16="http://schemas.microsoft.com/office/drawing/2014/main" val="10011"/>
                  </a:ext>
                </a:extLst>
              </a:tr>
            </a:tbl>
          </a:graphicData>
        </a:graphic>
      </p:graphicFrame>
      <p:sp>
        <p:nvSpPr>
          <p:cNvPr id="15" name="1 Başlık"/>
          <p:cNvSpPr>
            <a:spLocks noGrp="1"/>
          </p:cNvSpPr>
          <p:nvPr>
            <p:ph type="title"/>
          </p:nvPr>
        </p:nvSpPr>
        <p:spPr>
          <a:xfrm>
            <a:off x="1450857" y="121101"/>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SAYISAL PUAN</a:t>
            </a:r>
            <a:br>
              <a:rPr lang="tr-TR" sz="3000" b="1" dirty="0" smtClean="0">
                <a:solidFill>
                  <a:schemeClr val="accent6"/>
                </a:solidFill>
              </a:rPr>
            </a:br>
            <a:r>
              <a:rPr lang="tr-TR" sz="3000" b="1" dirty="0" smtClean="0">
                <a:solidFill>
                  <a:schemeClr val="accent6"/>
                </a:solidFill>
              </a:rPr>
              <a:t> Nasıl Hesaplanacak?</a:t>
            </a:r>
            <a:endParaRPr lang="tr-TR" sz="3000" b="1" dirty="0">
              <a:solidFill>
                <a:schemeClr val="accent6"/>
              </a:solidFill>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275274692"/>
              </p:ext>
            </p:extLst>
          </p:nvPr>
        </p:nvGraphicFramePr>
        <p:xfrm>
          <a:off x="7812360" y="134809"/>
          <a:ext cx="1129605" cy="1313977"/>
        </p:xfrm>
        <a:graphic>
          <a:graphicData uri="http://schemas.openxmlformats.org/presentationml/2006/ole">
            <mc:AlternateContent xmlns:mc="http://schemas.openxmlformats.org/markup-compatibility/2006">
              <mc:Choice xmlns:v="urn:schemas-microsoft-com:vml" Requires="v">
                <p:oleObj spid="_x0000_s12313"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134809"/>
                        <a:ext cx="1129605" cy="1313977"/>
                      </a:xfrm>
                      <a:prstGeom prst="rect">
                        <a:avLst/>
                      </a:prstGeom>
                      <a:noFill/>
                      <a:ln>
                        <a:noFill/>
                      </a:ln>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1578671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EŞİT AĞIRLIK PUAN LİSANS PROGRAMLARI</a:t>
            </a:r>
            <a:endParaRPr lang="tr-TR" sz="3000" b="1" dirty="0">
              <a:solidFill>
                <a:schemeClr val="accent6"/>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565234157"/>
              </p:ext>
            </p:extLst>
          </p:nvPr>
        </p:nvGraphicFramePr>
        <p:xfrm>
          <a:off x="323528" y="1509760"/>
          <a:ext cx="8280920" cy="5015582"/>
        </p:xfrm>
        <a:graphic>
          <a:graphicData uri="http://schemas.openxmlformats.org/drawingml/2006/table">
            <a:tbl>
              <a:tblPr firstRow="1" bandRow="1">
                <a:tableStyleId>{5DA37D80-6434-44D0-A028-1B22A696006F}</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455962">
                <a:tc>
                  <a:txBody>
                    <a:bodyPr/>
                    <a:lstStyle/>
                    <a:p>
                      <a:pPr algn="l" fontAlgn="ctr">
                        <a:buClr>
                          <a:srgbClr val="000000"/>
                        </a:buClr>
                        <a:buSzPts val="1100"/>
                        <a:buFont typeface="Calibri"/>
                        <a:buNone/>
                      </a:pPr>
                      <a:r>
                        <a:rPr lang="tr-TR" sz="1800" b="1" u="none" strike="noStrike" dirty="0" smtClean="0">
                          <a:effectLst/>
                        </a:rPr>
                        <a:t>Bankacılık</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Siyasal Bilimler</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0"/>
                  </a:ext>
                </a:extLst>
              </a:tr>
              <a:tr h="455962">
                <a:tc>
                  <a:txBody>
                    <a:bodyPr/>
                    <a:lstStyle/>
                    <a:p>
                      <a:pPr algn="l" fontAlgn="ctr">
                        <a:buClr>
                          <a:srgbClr val="000000"/>
                        </a:buClr>
                        <a:buSzPts val="1100"/>
                        <a:buFont typeface="Calibri"/>
                        <a:buNone/>
                      </a:pPr>
                      <a:r>
                        <a:rPr lang="tr-TR" sz="1800" b="1" u="none" strike="noStrike" dirty="0" smtClean="0">
                          <a:effectLst/>
                        </a:rPr>
                        <a:t>Ekonomi</a:t>
                      </a:r>
                      <a:r>
                        <a:rPr lang="tr-TR" sz="1800" b="1" u="none" strike="noStrike" baseline="0" dirty="0" smtClean="0">
                          <a:effectLst/>
                        </a:rPr>
                        <a:t> ve Finans</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Aile ve Tüketici Bilimleri</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1"/>
                  </a:ext>
                </a:extLst>
              </a:tr>
              <a:tr h="455962">
                <a:tc>
                  <a:txBody>
                    <a:bodyPr/>
                    <a:lstStyle/>
                    <a:p>
                      <a:pPr algn="l" fontAlgn="ctr">
                        <a:buClr>
                          <a:srgbClr val="000000"/>
                        </a:buClr>
                        <a:buSzPts val="1100"/>
                        <a:buFont typeface="Calibri"/>
                        <a:buNone/>
                      </a:pPr>
                      <a:r>
                        <a:rPr lang="tr-TR" sz="1800" b="1" u="none" strike="noStrike" dirty="0" smtClean="0">
                          <a:effectLst/>
                        </a:rPr>
                        <a:t>İktisat</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Çocuk Gelişimi</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2"/>
                  </a:ext>
                </a:extLst>
              </a:tr>
              <a:tr h="455962">
                <a:tc>
                  <a:txBody>
                    <a:bodyPr/>
                    <a:lstStyle/>
                    <a:p>
                      <a:pPr algn="l" fontAlgn="ctr">
                        <a:buClr>
                          <a:srgbClr val="000000"/>
                        </a:buClr>
                        <a:buSzPts val="1100"/>
                        <a:buFont typeface="Calibri"/>
                        <a:buNone/>
                      </a:pPr>
                      <a:r>
                        <a:rPr lang="tr-TR" sz="1800" b="1" u="none" strike="noStrike" dirty="0" smtClean="0">
                          <a:effectLst/>
                        </a:rPr>
                        <a:t>İşletme</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Felsefe</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3"/>
                  </a:ext>
                </a:extLst>
              </a:tr>
              <a:tr h="455962">
                <a:tc>
                  <a:txBody>
                    <a:bodyPr/>
                    <a:lstStyle/>
                    <a:p>
                      <a:pPr algn="l" fontAlgn="ctr">
                        <a:buClr>
                          <a:srgbClr val="000000"/>
                        </a:buClr>
                        <a:buSzPts val="1100"/>
                        <a:buFont typeface="Calibri"/>
                        <a:buNone/>
                      </a:pPr>
                      <a:r>
                        <a:rPr lang="tr-TR" sz="1800" b="1" u="none" strike="noStrike" dirty="0" smtClean="0">
                          <a:effectLst/>
                        </a:rPr>
                        <a:t>Maliye</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Sosyoloji</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4"/>
                  </a:ext>
                </a:extLst>
              </a:tr>
              <a:tr h="455962">
                <a:tc>
                  <a:txBody>
                    <a:bodyPr/>
                    <a:lstStyle/>
                    <a:p>
                      <a:pPr algn="l" fontAlgn="ctr">
                        <a:buClr>
                          <a:srgbClr val="000000"/>
                        </a:buClr>
                        <a:buSzPts val="1100"/>
                        <a:buFont typeface="Calibri"/>
                        <a:buNone/>
                      </a:pPr>
                      <a:r>
                        <a:rPr lang="tr-TR" sz="1800" b="1" u="none" strike="noStrike" dirty="0" smtClean="0">
                          <a:effectLst/>
                        </a:rPr>
                        <a:t>Turizm</a:t>
                      </a:r>
                      <a:r>
                        <a:rPr lang="tr-TR" sz="1800" b="1" u="none" strike="noStrike" baseline="0" dirty="0" smtClean="0">
                          <a:effectLst/>
                        </a:rPr>
                        <a:t> İşletmeciliği</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Hukuk</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5"/>
                  </a:ext>
                </a:extLst>
              </a:tr>
              <a:tr h="455962">
                <a:tc>
                  <a:txBody>
                    <a:bodyPr/>
                    <a:lstStyle/>
                    <a:p>
                      <a:pPr algn="l" fontAlgn="ctr">
                        <a:buClr>
                          <a:srgbClr val="000000"/>
                        </a:buClr>
                        <a:buSzPts val="1100"/>
                        <a:buFont typeface="Calibri"/>
                        <a:buNone/>
                      </a:pPr>
                      <a:r>
                        <a:rPr lang="tr-TR" sz="1800" b="1" u="none" strike="noStrike" dirty="0" smtClean="0">
                          <a:effectLst/>
                        </a:rPr>
                        <a:t>Uluslararası</a:t>
                      </a:r>
                      <a:r>
                        <a:rPr lang="tr-TR" sz="1800" b="1" u="none" strike="noStrike" baseline="0" dirty="0" smtClean="0">
                          <a:effectLst/>
                        </a:rPr>
                        <a:t> İşletme</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Kamu Yönetimi</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6"/>
                  </a:ext>
                </a:extLst>
              </a:tr>
              <a:tr h="455962">
                <a:tc>
                  <a:txBody>
                    <a:bodyPr/>
                    <a:lstStyle/>
                    <a:p>
                      <a:pPr algn="l" fontAlgn="ctr">
                        <a:buClr>
                          <a:srgbClr val="000000"/>
                        </a:buClr>
                        <a:buSzPts val="1100"/>
                        <a:buFont typeface="Calibri"/>
                        <a:buNone/>
                      </a:pPr>
                      <a:r>
                        <a:rPr lang="tr-TR" sz="1800" b="1" u="none" strike="noStrike" dirty="0" smtClean="0">
                          <a:effectLst/>
                        </a:rPr>
                        <a:t>Sağlık İdaresi</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Psikoloji</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7"/>
                  </a:ext>
                </a:extLst>
              </a:tr>
              <a:tr h="455962">
                <a:tc>
                  <a:txBody>
                    <a:bodyPr/>
                    <a:lstStyle/>
                    <a:p>
                      <a:pPr algn="l" fontAlgn="ctr">
                        <a:buClr>
                          <a:srgbClr val="000000"/>
                        </a:buClr>
                        <a:buSzPts val="1100"/>
                        <a:buFont typeface="Calibri"/>
                        <a:buNone/>
                      </a:pPr>
                      <a:r>
                        <a:rPr lang="tr-TR" sz="1800" b="1" u="none" strike="noStrike" dirty="0" smtClean="0">
                          <a:effectLst/>
                        </a:rPr>
                        <a:t>Sınıf Öğretmenliği</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Psikolojik Danışmanlık</a:t>
                      </a:r>
                      <a:r>
                        <a:rPr lang="tr-TR" sz="1800" b="1" u="none" strike="noStrike" baseline="0" dirty="0" smtClean="0">
                          <a:effectLst/>
                        </a:rPr>
                        <a:t> ve Rehberlik</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8"/>
                  </a:ext>
                </a:extLst>
              </a:tr>
              <a:tr h="455962">
                <a:tc>
                  <a:txBody>
                    <a:bodyPr/>
                    <a:lstStyle/>
                    <a:p>
                      <a:pPr algn="l" fontAlgn="ctr">
                        <a:buClr>
                          <a:srgbClr val="000000"/>
                        </a:buClr>
                        <a:buSzPts val="1100"/>
                        <a:buFont typeface="Calibri"/>
                        <a:buNone/>
                      </a:pPr>
                      <a:r>
                        <a:rPr lang="tr-TR" sz="1800" b="1" u="none" strike="noStrike" dirty="0" smtClean="0">
                          <a:effectLst/>
                        </a:rPr>
                        <a:t>Grafik Tasarım </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Sosyal Hizmet</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9"/>
                  </a:ext>
                </a:extLst>
              </a:tr>
              <a:tr h="455962">
                <a:tc>
                  <a:txBody>
                    <a:bodyPr/>
                    <a:lstStyle/>
                    <a:p>
                      <a:pPr algn="l" fontAlgn="ctr">
                        <a:buClr>
                          <a:srgbClr val="000000"/>
                        </a:buClr>
                        <a:buSzPts val="1100"/>
                        <a:buFont typeface="Calibri"/>
                        <a:buNone/>
                      </a:pPr>
                      <a:r>
                        <a:rPr lang="tr-TR" sz="1800" b="1" u="none" strike="noStrike" dirty="0" smtClean="0">
                          <a:effectLst/>
                        </a:rPr>
                        <a:t>İktisadi ve İdari Bilimler</a:t>
                      </a:r>
                      <a:endParaRPr lang="tr-TR" sz="1800" b="1" i="0" u="none" strike="noStrike" dirty="0">
                        <a:solidFill>
                          <a:schemeClr val="tx1"/>
                        </a:solidFill>
                        <a:effectLst/>
                        <a:latin typeface="Calibri"/>
                      </a:endParaRPr>
                    </a:p>
                  </a:txBody>
                  <a:tcPr marL="85725" marR="9525" marT="9525" marB="0" anchor="ctr"/>
                </a:tc>
                <a:tc>
                  <a:txBody>
                    <a:bodyPr/>
                    <a:lstStyle/>
                    <a:p>
                      <a:pPr algn="l" fontAlgn="ctr"/>
                      <a:r>
                        <a:rPr lang="tr-TR" sz="1800" b="1" u="none" strike="noStrike" dirty="0" smtClean="0">
                          <a:effectLst/>
                        </a:rPr>
                        <a:t>Uluslararası</a:t>
                      </a:r>
                      <a:r>
                        <a:rPr lang="tr-TR" sz="1800" b="1" u="none" strike="noStrike" baseline="0" dirty="0" smtClean="0">
                          <a:effectLst/>
                        </a:rPr>
                        <a:t> İlişkiler</a:t>
                      </a:r>
                      <a:endParaRPr lang="tr-TR" sz="18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10"/>
                  </a:ext>
                </a:extLst>
              </a:tr>
            </a:tbl>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val="3950690748"/>
              </p:ext>
            </p:extLst>
          </p:nvPr>
        </p:nvGraphicFramePr>
        <p:xfrm>
          <a:off x="7812360" y="0"/>
          <a:ext cx="1201613" cy="1397738"/>
        </p:xfrm>
        <a:graphic>
          <a:graphicData uri="http://schemas.openxmlformats.org/presentationml/2006/ole">
            <mc:AlternateContent xmlns:mc="http://schemas.openxmlformats.org/markup-compatibility/2006">
              <mc:Choice xmlns:v="urn:schemas-microsoft-com:vml" Requires="v">
                <p:oleObj spid="_x0000_s13337"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0"/>
                        <a:ext cx="1201613" cy="1397738"/>
                      </a:xfrm>
                      <a:prstGeom prst="rect">
                        <a:avLst/>
                      </a:prstGeom>
                      <a:noFill/>
                      <a:ln>
                        <a:noFill/>
                      </a:ln>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16394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281464654"/>
              </p:ext>
            </p:extLst>
          </p:nvPr>
        </p:nvGraphicFramePr>
        <p:xfrm>
          <a:off x="933672" y="925605"/>
          <a:ext cx="6829203" cy="6050370"/>
        </p:xfrm>
        <a:graphic>
          <a:graphicData uri="http://schemas.openxmlformats.org/drawingml/2006/table">
            <a:tbl>
              <a:tblPr firstRow="1" bandRow="1">
                <a:tableStyleId>{5C22544A-7EE6-4342-B048-85BDC9FD1C3A}</a:tableStyleId>
              </a:tblPr>
              <a:tblGrid>
                <a:gridCol w="1227858">
                  <a:extLst>
                    <a:ext uri="{9D8B030D-6E8A-4147-A177-3AD203B41FA5}">
                      <a16:colId xmlns:a16="http://schemas.microsoft.com/office/drawing/2014/main" val="20000"/>
                    </a:ext>
                  </a:extLst>
                </a:gridCol>
                <a:gridCol w="1752409">
                  <a:extLst>
                    <a:ext uri="{9D8B030D-6E8A-4147-A177-3AD203B41FA5}">
                      <a16:colId xmlns:a16="http://schemas.microsoft.com/office/drawing/2014/main" val="20001"/>
                    </a:ext>
                  </a:extLst>
                </a:gridCol>
                <a:gridCol w="111263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387527">
                <a:tc gridSpan="5">
                  <a:txBody>
                    <a:bodyPr/>
                    <a:lstStyle/>
                    <a:p>
                      <a:r>
                        <a:rPr lang="tr-TR" sz="2000" b="1" dirty="0" smtClean="0"/>
                        <a:t>TABAN PUAN</a:t>
                      </a:r>
                      <a:endParaRPr lang="tr-TR" sz="2000" b="1" dirty="0"/>
                    </a:p>
                  </a:txBody>
                  <a:tcPr marL="91439" marR="91439" marT="45725" marB="45725" anchor="ctr">
                    <a:solidFill>
                      <a:srgbClr val="00B050"/>
                    </a:solidFill>
                  </a:tcPr>
                </a:tc>
                <a:tc hMerge="1">
                  <a:txBody>
                    <a:bodyPr/>
                    <a:lstStyle/>
                    <a:p>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a:txBody>
                    <a:bodyPr/>
                    <a:lstStyle/>
                    <a:p>
                      <a:pPr algn="ctr"/>
                      <a:r>
                        <a:rPr lang="tr-TR" sz="2000" b="1" dirty="0" smtClean="0">
                          <a:solidFill>
                            <a:schemeClr val="bg1"/>
                          </a:solidFill>
                        </a:rPr>
                        <a:t>100</a:t>
                      </a:r>
                      <a:endParaRPr lang="tr-TR" sz="2000" b="1" dirty="0">
                        <a:solidFill>
                          <a:schemeClr val="bg1"/>
                        </a:solidFill>
                      </a:endParaRPr>
                    </a:p>
                  </a:txBody>
                  <a:tcPr marL="91439" marR="91439" marT="45725" marB="45725" anchor="ctr">
                    <a:solidFill>
                      <a:srgbClr val="00B050"/>
                    </a:solidFill>
                  </a:tcPr>
                </a:tc>
                <a:extLst>
                  <a:ext uri="{0D108BD9-81ED-4DB2-BD59-A6C34878D82A}">
                    <a16:rowId xmlns:a16="http://schemas.microsoft.com/office/drawing/2014/main" val="10000"/>
                  </a:ext>
                </a:extLst>
              </a:tr>
              <a:tr h="351317">
                <a:tc>
                  <a:txBody>
                    <a:bodyPr/>
                    <a:lstStyle/>
                    <a:p>
                      <a:endParaRPr lang="tr-TR" sz="2000" b="1" dirty="0"/>
                    </a:p>
                  </a:txBody>
                  <a:tcPr marL="91439" marR="91439" marT="45725" marB="45725" anchor="ctr"/>
                </a:tc>
                <a:tc>
                  <a:txBody>
                    <a:bodyPr/>
                    <a:lstStyle/>
                    <a:p>
                      <a:r>
                        <a:rPr lang="tr-TR" sz="1700" b="1" dirty="0" smtClean="0"/>
                        <a:t>Testler</a:t>
                      </a:r>
                      <a:endParaRPr lang="tr-TR" sz="1700" b="1" dirty="0"/>
                    </a:p>
                  </a:txBody>
                  <a:tcPr marL="91439" marR="91439" marT="45725" marB="45725" anchor="ctr"/>
                </a:tc>
                <a:tc>
                  <a:txBody>
                    <a:bodyPr/>
                    <a:lstStyle/>
                    <a:p>
                      <a:pPr algn="ctr"/>
                      <a:r>
                        <a:rPr lang="tr-TR" sz="1700" b="1" dirty="0" smtClean="0"/>
                        <a:t>Soru Sayısı</a:t>
                      </a:r>
                      <a:endParaRPr lang="tr-TR" sz="1700" b="1" dirty="0"/>
                    </a:p>
                  </a:txBody>
                  <a:tcPr marL="91439" marR="91439" marT="45725" marB="45725" anchor="ctr"/>
                </a:tc>
                <a:tc>
                  <a:txBody>
                    <a:bodyPr/>
                    <a:lstStyle/>
                    <a:p>
                      <a:pPr algn="ctr"/>
                      <a:r>
                        <a:rPr lang="tr-TR" sz="1700" b="1" dirty="0" smtClean="0"/>
                        <a:t>Katsayı</a:t>
                      </a:r>
                      <a:endParaRPr lang="tr-TR" sz="1700" b="1" dirty="0"/>
                    </a:p>
                  </a:txBody>
                  <a:tcPr marL="91439" marR="91439" marT="45725" marB="45725" anchor="ctr"/>
                </a:tc>
                <a:tc>
                  <a:txBody>
                    <a:bodyPr/>
                    <a:lstStyle/>
                    <a:p>
                      <a:pPr algn="ctr"/>
                      <a:r>
                        <a:rPr lang="tr-TR" sz="1500" b="1" dirty="0" smtClean="0"/>
                        <a:t>En</a:t>
                      </a:r>
                      <a:r>
                        <a:rPr lang="tr-TR" sz="1500" b="1" baseline="0" dirty="0" smtClean="0"/>
                        <a:t> Yüksek Puan</a:t>
                      </a:r>
                      <a:endParaRPr lang="tr-TR" sz="1500" b="1" dirty="0"/>
                    </a:p>
                  </a:txBody>
                  <a:tcPr marL="91439" marR="91439" marT="45725" marB="45725" anchor="ctr"/>
                </a:tc>
                <a:tc>
                  <a:txBody>
                    <a:bodyPr/>
                    <a:lstStyle/>
                    <a:p>
                      <a:pPr algn="ctr"/>
                      <a:endParaRPr lang="tr-TR" sz="2000" b="1" dirty="0"/>
                    </a:p>
                  </a:txBody>
                  <a:tcPr marL="91439" marR="91439" marT="45725" marB="45725" anchor="ctr"/>
                </a:tc>
                <a:extLst>
                  <a:ext uri="{0D108BD9-81ED-4DB2-BD59-A6C34878D82A}">
                    <a16:rowId xmlns:a16="http://schemas.microsoft.com/office/drawing/2014/main" val="10001"/>
                  </a:ext>
                </a:extLst>
              </a:tr>
              <a:tr h="377558">
                <a:tc rowSpan="4">
                  <a:txBody>
                    <a:bodyPr/>
                    <a:lstStyle/>
                    <a:p>
                      <a:pPr algn="ctr"/>
                      <a:r>
                        <a:rPr lang="tr-TR" sz="2000" b="1" dirty="0" smtClean="0"/>
                        <a:t>Temel</a:t>
                      </a:r>
                      <a:r>
                        <a:rPr lang="tr-TR" sz="2000" b="1" baseline="0" dirty="0" smtClean="0"/>
                        <a:t> Yeterlilik Testi</a:t>
                      </a:r>
                    </a:p>
                    <a:p>
                      <a:pPr algn="ctr"/>
                      <a:r>
                        <a:rPr lang="tr-TR" sz="2900" b="1" baseline="0" dirty="0" smtClean="0"/>
                        <a:t>(TYT)</a:t>
                      </a:r>
                      <a:endParaRPr lang="tr-TR" sz="2900" b="1" dirty="0"/>
                    </a:p>
                  </a:txBody>
                  <a:tcPr marL="91439" marR="91439" marT="45725" marB="45725" anchor="ctr">
                    <a:solidFill>
                      <a:srgbClr val="FFC000"/>
                    </a:solidFill>
                  </a:tcPr>
                </a:tc>
                <a:tc>
                  <a:txBody>
                    <a:bodyPr/>
                    <a:lstStyle/>
                    <a:p>
                      <a:r>
                        <a:rPr lang="tr-TR" sz="2000" b="1" dirty="0" smtClean="0"/>
                        <a:t>Türkçe</a:t>
                      </a:r>
                      <a:endParaRPr lang="tr-TR" sz="2000" b="1" dirty="0"/>
                    </a:p>
                  </a:txBody>
                  <a:tcPr marL="91439" marR="91439" marT="45725" marB="45725" anchor="ctr">
                    <a:solidFill>
                      <a:srgbClr val="FFC000"/>
                    </a:solidFill>
                  </a:tcPr>
                </a:tc>
                <a:tc>
                  <a:txBody>
                    <a:bodyPr/>
                    <a:lstStyle/>
                    <a:p>
                      <a:pPr algn="ctr"/>
                      <a:r>
                        <a:rPr lang="tr-TR" sz="2000" b="1" dirty="0" smtClean="0"/>
                        <a:t>40</a:t>
                      </a:r>
                      <a:endParaRPr lang="tr-TR" sz="2000" b="1" dirty="0"/>
                    </a:p>
                  </a:txBody>
                  <a:tcPr marL="91439" marR="91439" marT="45725" marB="45725" anchor="ctr">
                    <a:solidFill>
                      <a:srgbClr val="FFC000"/>
                    </a:solidFill>
                  </a:tcPr>
                </a:tc>
                <a:tc>
                  <a:txBody>
                    <a:bodyPr/>
                    <a:lstStyle/>
                    <a:p>
                      <a:pPr algn="ctr"/>
                      <a:r>
                        <a:rPr lang="tr-TR" sz="2000" b="1" dirty="0" smtClean="0"/>
                        <a:t>1,3</a:t>
                      </a:r>
                    </a:p>
                  </a:txBody>
                  <a:tcPr marL="91439" marR="91439" marT="45725" marB="45725" anchor="ctr">
                    <a:solidFill>
                      <a:srgbClr val="FFC000"/>
                    </a:solidFill>
                  </a:tcPr>
                </a:tc>
                <a:tc>
                  <a:txBody>
                    <a:bodyPr/>
                    <a:lstStyle/>
                    <a:p>
                      <a:pPr algn="ctr"/>
                      <a:r>
                        <a:rPr lang="tr-TR" sz="2000" b="1" dirty="0" smtClean="0"/>
                        <a:t>52</a:t>
                      </a:r>
                      <a:endParaRPr lang="tr-TR" sz="2000" b="1" dirty="0"/>
                    </a:p>
                  </a:txBody>
                  <a:tcPr marL="91439" marR="91439" marT="45725" marB="45725" anchor="ctr">
                    <a:solidFill>
                      <a:srgbClr val="FFC000"/>
                    </a:solidFill>
                  </a:tcPr>
                </a:tc>
                <a:tc rowSpan="4">
                  <a:txBody>
                    <a:bodyPr/>
                    <a:lstStyle/>
                    <a:p>
                      <a:pPr algn="ctr"/>
                      <a:r>
                        <a:rPr lang="tr-TR" sz="2000" b="1" dirty="0" smtClean="0"/>
                        <a:t>160</a:t>
                      </a:r>
                      <a:endParaRPr lang="tr-TR" sz="2000" b="1" dirty="0"/>
                    </a:p>
                  </a:txBody>
                  <a:tcPr marL="91439" marR="91439" marT="45725" marB="45725" anchor="ctr">
                    <a:solidFill>
                      <a:srgbClr val="FFC000"/>
                    </a:solidFill>
                  </a:tcPr>
                </a:tc>
                <a:extLst>
                  <a:ext uri="{0D108BD9-81ED-4DB2-BD59-A6C34878D82A}">
                    <a16:rowId xmlns:a16="http://schemas.microsoft.com/office/drawing/2014/main" val="10002"/>
                  </a:ext>
                </a:extLst>
              </a:tr>
              <a:tr h="377558">
                <a:tc vMerge="1">
                  <a:txBody>
                    <a:bodyPr/>
                    <a:lstStyle/>
                    <a:p>
                      <a:endParaRPr lang="tr-TR" sz="2000" b="1" dirty="0"/>
                    </a:p>
                  </a:txBody>
                  <a:tcPr marL="91439" marR="91439" marT="45725" marB="45725" anchor="ctr">
                    <a:solidFill>
                      <a:srgbClr val="FFC000"/>
                    </a:solidFill>
                  </a:tcPr>
                </a:tc>
                <a:tc>
                  <a:txBody>
                    <a:bodyPr/>
                    <a:lstStyle/>
                    <a:p>
                      <a:r>
                        <a:rPr lang="tr-TR" sz="2000" b="1" dirty="0" smtClean="0"/>
                        <a:t>Matematik</a:t>
                      </a:r>
                      <a:endParaRPr lang="tr-TR" sz="2000" b="1" dirty="0"/>
                    </a:p>
                  </a:txBody>
                  <a:tcPr marL="91439" marR="91439" marT="45725" marB="45725" anchor="ctr">
                    <a:solidFill>
                      <a:srgbClr val="FFC000"/>
                    </a:solidFill>
                  </a:tcPr>
                </a:tc>
                <a:tc>
                  <a:txBody>
                    <a:bodyPr/>
                    <a:lstStyle/>
                    <a:p>
                      <a:pPr algn="ctr"/>
                      <a:r>
                        <a:rPr lang="tr-TR" sz="2000" b="1" dirty="0" smtClean="0"/>
                        <a:t>40</a:t>
                      </a:r>
                      <a:endParaRPr lang="tr-TR" sz="2000" b="1" dirty="0"/>
                    </a:p>
                  </a:txBody>
                  <a:tcPr marL="91439" marR="91439" marT="45725" marB="45725" anchor="ctr">
                    <a:solidFill>
                      <a:srgbClr val="FFC000"/>
                    </a:solidFill>
                  </a:tcPr>
                </a:tc>
                <a:tc>
                  <a:txBody>
                    <a:bodyPr/>
                    <a:lstStyle/>
                    <a:p>
                      <a:pPr algn="ctr"/>
                      <a:r>
                        <a:rPr lang="tr-TR" sz="2000" b="1" dirty="0" smtClean="0"/>
                        <a:t>1,3</a:t>
                      </a:r>
                      <a:endParaRPr lang="tr-TR" sz="2000" b="1" dirty="0"/>
                    </a:p>
                  </a:txBody>
                  <a:tcPr marL="91439" marR="91439" marT="45725" marB="45725" anchor="ctr">
                    <a:solidFill>
                      <a:srgbClr val="FFC000"/>
                    </a:solidFill>
                  </a:tcPr>
                </a:tc>
                <a:tc>
                  <a:txBody>
                    <a:bodyPr/>
                    <a:lstStyle/>
                    <a:p>
                      <a:pPr algn="ctr"/>
                      <a:r>
                        <a:rPr lang="tr-TR" sz="2000" b="1" dirty="0" smtClean="0"/>
                        <a:t>52</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3"/>
                  </a:ext>
                </a:extLst>
              </a:tr>
              <a:tr h="496648">
                <a:tc vMerge="1">
                  <a:txBody>
                    <a:bodyPr/>
                    <a:lstStyle/>
                    <a:p>
                      <a:endParaRPr lang="tr-TR" sz="2000" b="1" dirty="0"/>
                    </a:p>
                  </a:txBody>
                  <a:tcPr marL="91439" marR="91439" marT="45725" marB="45725" anchor="ctr">
                    <a:solidFill>
                      <a:srgbClr val="FFC000"/>
                    </a:solidFill>
                  </a:tcPr>
                </a:tc>
                <a:tc>
                  <a:txBody>
                    <a:bodyPr/>
                    <a:lstStyle/>
                    <a:p>
                      <a:r>
                        <a:rPr lang="tr-TR" sz="2000" b="1" dirty="0" smtClean="0"/>
                        <a:t>Sosyal Bilimler</a:t>
                      </a:r>
                      <a:endParaRPr lang="tr-TR" sz="2000" b="1" dirty="0"/>
                    </a:p>
                  </a:txBody>
                  <a:tcPr marL="91439" marR="91439" marT="45725" marB="45725" anchor="ctr">
                    <a:solidFill>
                      <a:srgbClr val="FFC000"/>
                    </a:solidFill>
                  </a:tcPr>
                </a:tc>
                <a:tc>
                  <a:txBody>
                    <a:bodyPr/>
                    <a:lstStyle/>
                    <a:p>
                      <a:pPr algn="ctr"/>
                      <a:r>
                        <a:rPr lang="tr-TR" sz="2000" b="1" dirty="0" smtClean="0"/>
                        <a:t>20</a:t>
                      </a:r>
                      <a:endParaRPr lang="tr-TR" sz="2000" b="1" dirty="0"/>
                    </a:p>
                  </a:txBody>
                  <a:tcPr marL="91439" marR="91439" marT="45725" marB="45725" anchor="ctr">
                    <a:solidFill>
                      <a:srgbClr val="FFC000"/>
                    </a:solidFill>
                  </a:tcPr>
                </a:tc>
                <a:tc>
                  <a:txBody>
                    <a:bodyPr/>
                    <a:lstStyle/>
                    <a:p>
                      <a:pPr algn="ctr"/>
                      <a:r>
                        <a:rPr lang="tr-TR" sz="2000" b="1" dirty="0" smtClean="0"/>
                        <a:t>1,4</a:t>
                      </a:r>
                      <a:endParaRPr lang="tr-TR" sz="2000" b="1" dirty="0"/>
                    </a:p>
                  </a:txBody>
                  <a:tcPr marL="91439" marR="91439" marT="45725" marB="45725" anchor="ctr">
                    <a:solidFill>
                      <a:srgbClr val="FFC000"/>
                    </a:solidFill>
                  </a:tcPr>
                </a:tc>
                <a:tc>
                  <a:txBody>
                    <a:bodyPr/>
                    <a:lstStyle/>
                    <a:p>
                      <a:pPr algn="ctr"/>
                      <a:r>
                        <a:rPr lang="tr-TR" sz="2000" b="1" dirty="0" smtClean="0"/>
                        <a:t>28</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4"/>
                  </a:ext>
                </a:extLst>
              </a:tr>
              <a:tr h="377558">
                <a:tc vMerge="1">
                  <a:txBody>
                    <a:bodyPr/>
                    <a:lstStyle/>
                    <a:p>
                      <a:endParaRPr lang="tr-TR" sz="2000" b="1" dirty="0"/>
                    </a:p>
                  </a:txBody>
                  <a:tcPr marL="91439" marR="91439" marT="45725" marB="45725" anchor="ctr">
                    <a:solidFill>
                      <a:srgbClr val="FFC000"/>
                    </a:solidFill>
                  </a:tcPr>
                </a:tc>
                <a:tc>
                  <a:txBody>
                    <a:bodyPr/>
                    <a:lstStyle/>
                    <a:p>
                      <a:r>
                        <a:rPr lang="tr-TR" sz="2000" b="1" dirty="0" smtClean="0"/>
                        <a:t>Fen Bilimleri</a:t>
                      </a:r>
                      <a:endParaRPr lang="tr-TR" sz="2000" b="1" dirty="0"/>
                    </a:p>
                  </a:txBody>
                  <a:tcPr marL="91439" marR="91439" marT="45725" marB="45725" anchor="ctr">
                    <a:solidFill>
                      <a:srgbClr val="FFC000"/>
                    </a:solidFill>
                  </a:tcPr>
                </a:tc>
                <a:tc>
                  <a:txBody>
                    <a:bodyPr/>
                    <a:lstStyle/>
                    <a:p>
                      <a:pPr algn="ctr"/>
                      <a:r>
                        <a:rPr lang="tr-TR" sz="2000" b="1" dirty="0" smtClean="0"/>
                        <a:t>20</a:t>
                      </a:r>
                      <a:endParaRPr lang="tr-TR" sz="2000" b="1" dirty="0"/>
                    </a:p>
                  </a:txBody>
                  <a:tcPr marL="91439" marR="91439" marT="45725" marB="45725" anchor="ctr">
                    <a:solidFill>
                      <a:srgbClr val="FFC000"/>
                    </a:solidFill>
                  </a:tcPr>
                </a:tc>
                <a:tc>
                  <a:txBody>
                    <a:bodyPr/>
                    <a:lstStyle/>
                    <a:p>
                      <a:pPr algn="ctr"/>
                      <a:r>
                        <a:rPr lang="tr-TR" sz="2000" b="1" dirty="0" smtClean="0"/>
                        <a:t>1,4</a:t>
                      </a:r>
                      <a:endParaRPr lang="tr-TR" sz="2000" b="1" dirty="0"/>
                    </a:p>
                  </a:txBody>
                  <a:tcPr marL="91439" marR="91439" marT="45725" marB="45725" anchor="ctr">
                    <a:solidFill>
                      <a:srgbClr val="FFC000"/>
                    </a:solidFill>
                  </a:tcPr>
                </a:tc>
                <a:tc>
                  <a:txBody>
                    <a:bodyPr/>
                    <a:lstStyle/>
                    <a:p>
                      <a:pPr algn="ctr"/>
                      <a:r>
                        <a:rPr lang="tr-TR" sz="2000" b="1" dirty="0" smtClean="0"/>
                        <a:t>28</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5"/>
                  </a:ext>
                </a:extLst>
              </a:tr>
              <a:tr h="377558">
                <a:tc rowSpan="4">
                  <a:txBody>
                    <a:bodyPr/>
                    <a:lstStyle/>
                    <a:p>
                      <a:pPr algn="ctr"/>
                      <a:r>
                        <a:rPr lang="tr-TR" sz="1800" b="1" dirty="0" smtClean="0"/>
                        <a:t>Matematik</a:t>
                      </a:r>
                    </a:p>
                    <a:p>
                      <a:pPr algn="ctr"/>
                      <a:r>
                        <a:rPr lang="tr-TR" sz="1800" b="1" dirty="0" smtClean="0"/>
                        <a:t>+</a:t>
                      </a:r>
                    </a:p>
                    <a:p>
                      <a:pPr algn="ctr"/>
                      <a:r>
                        <a:rPr lang="tr-TR" sz="1800" b="1" dirty="0" smtClean="0"/>
                        <a:t>Türk </a:t>
                      </a:r>
                      <a:r>
                        <a:rPr lang="tr-TR" sz="1800" b="1" dirty="0" err="1" smtClean="0"/>
                        <a:t>D.Ed</a:t>
                      </a:r>
                      <a:r>
                        <a:rPr lang="tr-TR" sz="1800" b="1" dirty="0" smtClean="0"/>
                        <a:t>.</a:t>
                      </a:r>
                    </a:p>
                    <a:p>
                      <a:pPr algn="ctr"/>
                      <a:r>
                        <a:rPr lang="tr-TR" sz="1800" b="1" dirty="0" smtClean="0"/>
                        <a:t>Sos.Bil-1</a:t>
                      </a:r>
                    </a:p>
                    <a:p>
                      <a:pPr algn="ctr"/>
                      <a:r>
                        <a:rPr lang="tr-TR" sz="3000" b="1" dirty="0" smtClean="0"/>
                        <a:t>(AYT)</a:t>
                      </a:r>
                      <a:endParaRPr lang="tr-TR" sz="3000" b="1" dirty="0"/>
                    </a:p>
                  </a:txBody>
                  <a:tcPr marL="91439" marR="91439" marT="45725" marB="45725" anchor="ctr">
                    <a:solidFill>
                      <a:srgbClr val="00B0F0"/>
                    </a:solidFill>
                  </a:tcPr>
                </a:tc>
                <a:tc>
                  <a:txBody>
                    <a:bodyPr/>
                    <a:lstStyle/>
                    <a:p>
                      <a:r>
                        <a:rPr lang="tr-TR" sz="2000" b="1" dirty="0" smtClean="0"/>
                        <a:t>Matematik</a:t>
                      </a:r>
                      <a:endParaRPr lang="tr-TR" sz="2000" b="1" dirty="0"/>
                    </a:p>
                  </a:txBody>
                  <a:tcPr marL="91439" marR="91439" marT="45725" marB="45725" anchor="ctr">
                    <a:solidFill>
                      <a:srgbClr val="00B050"/>
                    </a:solidFill>
                  </a:tcPr>
                </a:tc>
                <a:tc>
                  <a:txBody>
                    <a:bodyPr/>
                    <a:lstStyle/>
                    <a:p>
                      <a:pPr algn="ctr"/>
                      <a:r>
                        <a:rPr lang="tr-TR" sz="2000" b="1" dirty="0" smtClean="0"/>
                        <a:t>40</a:t>
                      </a:r>
                      <a:endParaRPr lang="tr-TR" sz="2000" b="1" dirty="0"/>
                    </a:p>
                  </a:txBody>
                  <a:tcPr marL="91439" marR="91439" marT="45725" marB="45725" anchor="ctr">
                    <a:solidFill>
                      <a:srgbClr val="00B050"/>
                    </a:solidFill>
                  </a:tcPr>
                </a:tc>
                <a:tc>
                  <a:txBody>
                    <a:bodyPr/>
                    <a:lstStyle/>
                    <a:p>
                      <a:pPr algn="ctr"/>
                      <a:r>
                        <a:rPr lang="tr-TR" sz="2000" b="1" dirty="0" smtClean="0"/>
                        <a:t>3,00</a:t>
                      </a:r>
                      <a:endParaRPr lang="tr-TR" sz="2000" b="1" dirty="0"/>
                    </a:p>
                  </a:txBody>
                  <a:tcPr marL="91439" marR="91439" marT="45725" marB="45725" anchor="ctr">
                    <a:solidFill>
                      <a:srgbClr val="00B050"/>
                    </a:solidFill>
                  </a:tcPr>
                </a:tc>
                <a:tc>
                  <a:txBody>
                    <a:bodyPr/>
                    <a:lstStyle/>
                    <a:p>
                      <a:pPr algn="ctr"/>
                      <a:r>
                        <a:rPr lang="tr-TR" sz="2000" b="1" dirty="0" smtClean="0"/>
                        <a:t>120</a:t>
                      </a:r>
                      <a:endParaRPr lang="tr-TR" sz="2000" b="1" dirty="0"/>
                    </a:p>
                  </a:txBody>
                  <a:tcPr marL="91439" marR="91439" marT="45725" marB="45725" anchor="ctr">
                    <a:solidFill>
                      <a:srgbClr val="00B050"/>
                    </a:solidFill>
                  </a:tcPr>
                </a:tc>
                <a:tc rowSpan="4">
                  <a:txBody>
                    <a:bodyPr/>
                    <a:lstStyle/>
                    <a:p>
                      <a:pPr algn="ctr"/>
                      <a:r>
                        <a:rPr lang="tr-TR" sz="2000" b="1" dirty="0" smtClean="0"/>
                        <a:t>240</a:t>
                      </a:r>
                      <a:endParaRPr lang="tr-TR" sz="2000" b="1" dirty="0"/>
                    </a:p>
                  </a:txBody>
                  <a:tcPr marL="91439" marR="91439" marT="45725" marB="45725" anchor="ctr">
                    <a:solidFill>
                      <a:srgbClr val="00B0F0"/>
                    </a:solidFill>
                  </a:tcPr>
                </a:tc>
                <a:extLst>
                  <a:ext uri="{0D108BD9-81ED-4DB2-BD59-A6C34878D82A}">
                    <a16:rowId xmlns:a16="http://schemas.microsoft.com/office/drawing/2014/main" val="10006"/>
                  </a:ext>
                </a:extLst>
              </a:tr>
              <a:tr h="377558">
                <a:tc vMerge="1">
                  <a:txBody>
                    <a:bodyPr/>
                    <a:lstStyle/>
                    <a:p>
                      <a:endParaRPr lang="tr-TR" sz="2000" b="1" dirty="0"/>
                    </a:p>
                  </a:txBody>
                  <a:tcPr marL="91439" marR="91439" marT="45725" marB="45725" anchor="ctr">
                    <a:solidFill>
                      <a:srgbClr val="00B0F0"/>
                    </a:solidFill>
                  </a:tcPr>
                </a:tc>
                <a:tc>
                  <a:txBody>
                    <a:bodyPr/>
                    <a:lstStyle/>
                    <a:p>
                      <a:r>
                        <a:rPr lang="tr-TR" sz="2000" b="1" dirty="0" smtClean="0"/>
                        <a:t>Türk Dili ve Ed.</a:t>
                      </a:r>
                      <a:endParaRPr lang="tr-TR" sz="2000" b="1" dirty="0"/>
                    </a:p>
                  </a:txBody>
                  <a:tcPr marL="91439" marR="91439" marT="45725" marB="45725" anchor="ctr">
                    <a:solidFill>
                      <a:srgbClr val="00B0F0"/>
                    </a:solidFill>
                  </a:tcPr>
                </a:tc>
                <a:tc>
                  <a:txBody>
                    <a:bodyPr/>
                    <a:lstStyle/>
                    <a:p>
                      <a:pPr algn="ctr"/>
                      <a:r>
                        <a:rPr lang="tr-TR" sz="2000" b="1" dirty="0" smtClean="0"/>
                        <a:t>24</a:t>
                      </a:r>
                      <a:endParaRPr lang="tr-TR" sz="2000" b="1" dirty="0"/>
                    </a:p>
                  </a:txBody>
                  <a:tcPr marL="91439" marR="91439" marT="45725" marB="45725" anchor="ctr">
                    <a:solidFill>
                      <a:srgbClr val="00B0F0"/>
                    </a:solidFill>
                  </a:tcPr>
                </a:tc>
                <a:tc>
                  <a:txBody>
                    <a:bodyPr/>
                    <a:lstStyle/>
                    <a:p>
                      <a:pPr algn="ctr"/>
                      <a:r>
                        <a:rPr lang="tr-TR" sz="2000" b="1" dirty="0" smtClean="0"/>
                        <a:t>3,00</a:t>
                      </a:r>
                      <a:endParaRPr lang="tr-TR" sz="2000" b="1" dirty="0"/>
                    </a:p>
                  </a:txBody>
                  <a:tcPr marL="91439" marR="91439" marT="45725" marB="45725" anchor="ctr">
                    <a:solidFill>
                      <a:srgbClr val="00B0F0"/>
                    </a:solidFill>
                  </a:tcPr>
                </a:tc>
                <a:tc>
                  <a:txBody>
                    <a:bodyPr/>
                    <a:lstStyle/>
                    <a:p>
                      <a:pPr algn="ctr"/>
                      <a:r>
                        <a:rPr lang="tr-TR" sz="2000" b="1" dirty="0" smtClean="0"/>
                        <a:t>72</a:t>
                      </a:r>
                      <a:endParaRPr lang="tr-TR" sz="2000" b="1" dirty="0"/>
                    </a:p>
                  </a:txBody>
                  <a:tcPr marL="91439" marR="91439" marT="45725" marB="45725" anchor="ctr">
                    <a:solidFill>
                      <a:srgbClr val="00B0F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7"/>
                  </a:ext>
                </a:extLst>
              </a:tr>
              <a:tr h="377558">
                <a:tc vMerge="1">
                  <a:txBody>
                    <a:bodyPr/>
                    <a:lstStyle/>
                    <a:p>
                      <a:endParaRPr lang="tr-TR" sz="2000" b="1" dirty="0"/>
                    </a:p>
                  </a:txBody>
                  <a:tcPr marL="91439" marR="91439" marT="45725" marB="45725" anchor="ctr">
                    <a:solidFill>
                      <a:srgbClr val="00B0F0"/>
                    </a:solidFill>
                  </a:tcPr>
                </a:tc>
                <a:tc>
                  <a:txBody>
                    <a:bodyPr/>
                    <a:lstStyle/>
                    <a:p>
                      <a:r>
                        <a:rPr lang="tr-TR" sz="2000" b="1" dirty="0" smtClean="0"/>
                        <a:t>Tarih-1</a:t>
                      </a:r>
                      <a:endParaRPr lang="tr-TR" sz="2000" b="1" dirty="0"/>
                    </a:p>
                  </a:txBody>
                  <a:tcPr marL="91439" marR="91439" marT="45725" marB="45725" anchor="ctr">
                    <a:solidFill>
                      <a:srgbClr val="00B0F0"/>
                    </a:solidFill>
                  </a:tcPr>
                </a:tc>
                <a:tc>
                  <a:txBody>
                    <a:bodyPr/>
                    <a:lstStyle/>
                    <a:p>
                      <a:pPr algn="ctr"/>
                      <a:r>
                        <a:rPr lang="tr-TR" sz="2000" b="1" dirty="0" smtClean="0"/>
                        <a:t>10</a:t>
                      </a:r>
                      <a:endParaRPr lang="tr-TR" sz="2000" b="1" dirty="0"/>
                    </a:p>
                  </a:txBody>
                  <a:tcPr marL="91439" marR="91439" marT="45725" marB="45725" anchor="ctr">
                    <a:solidFill>
                      <a:srgbClr val="00B0F0"/>
                    </a:solidFill>
                  </a:tcPr>
                </a:tc>
                <a:tc>
                  <a:txBody>
                    <a:bodyPr/>
                    <a:lstStyle/>
                    <a:p>
                      <a:pPr algn="ctr"/>
                      <a:r>
                        <a:rPr lang="tr-TR" sz="2000" b="1" dirty="0" smtClean="0"/>
                        <a:t>2,8</a:t>
                      </a:r>
                      <a:endParaRPr lang="tr-TR" sz="2000" b="1" dirty="0"/>
                    </a:p>
                  </a:txBody>
                  <a:tcPr marL="91439" marR="91439" marT="45725" marB="45725" anchor="ctr">
                    <a:solidFill>
                      <a:srgbClr val="00B0F0"/>
                    </a:solidFill>
                  </a:tcPr>
                </a:tc>
                <a:tc>
                  <a:txBody>
                    <a:bodyPr/>
                    <a:lstStyle/>
                    <a:p>
                      <a:pPr algn="ctr"/>
                      <a:r>
                        <a:rPr lang="tr-TR" sz="2000" b="1" dirty="0" smtClean="0"/>
                        <a:t>28</a:t>
                      </a:r>
                      <a:endParaRPr lang="tr-TR" sz="2000" b="1" dirty="0"/>
                    </a:p>
                  </a:txBody>
                  <a:tcPr marL="91439" marR="91439" marT="45725" marB="45725" anchor="ctr">
                    <a:solidFill>
                      <a:srgbClr val="00B0F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8"/>
                  </a:ext>
                </a:extLst>
              </a:tr>
              <a:tr h="377558">
                <a:tc vMerge="1">
                  <a:txBody>
                    <a:bodyPr/>
                    <a:lstStyle/>
                    <a:p>
                      <a:endParaRPr lang="tr-TR" sz="2000" b="1" dirty="0"/>
                    </a:p>
                  </a:txBody>
                  <a:tcPr marL="91439" marR="91439" marT="45725" marB="45725" anchor="ctr">
                    <a:solidFill>
                      <a:srgbClr val="00B0F0"/>
                    </a:solidFill>
                  </a:tcPr>
                </a:tc>
                <a:tc>
                  <a:txBody>
                    <a:bodyPr/>
                    <a:lstStyle/>
                    <a:p>
                      <a:r>
                        <a:rPr lang="tr-TR" sz="2000" b="1" dirty="0" smtClean="0"/>
                        <a:t>Coğrafya-1</a:t>
                      </a:r>
                      <a:endParaRPr lang="tr-TR" sz="2000" b="1" dirty="0"/>
                    </a:p>
                  </a:txBody>
                  <a:tcPr marL="91439" marR="91439" marT="45725" marB="45725" anchor="ctr">
                    <a:solidFill>
                      <a:srgbClr val="00B0F0"/>
                    </a:solidFill>
                  </a:tcPr>
                </a:tc>
                <a:tc>
                  <a:txBody>
                    <a:bodyPr/>
                    <a:lstStyle/>
                    <a:p>
                      <a:pPr algn="ctr"/>
                      <a:r>
                        <a:rPr lang="tr-TR" sz="2000" b="1" dirty="0" smtClean="0"/>
                        <a:t>6</a:t>
                      </a:r>
                      <a:endParaRPr lang="tr-TR" sz="2000" b="1" dirty="0"/>
                    </a:p>
                  </a:txBody>
                  <a:tcPr marL="91439" marR="91439" marT="45725" marB="45725" anchor="ctr">
                    <a:solidFill>
                      <a:srgbClr val="00B0F0"/>
                    </a:solidFill>
                  </a:tcPr>
                </a:tc>
                <a:tc>
                  <a:txBody>
                    <a:bodyPr/>
                    <a:lstStyle/>
                    <a:p>
                      <a:pPr algn="ctr"/>
                      <a:r>
                        <a:rPr lang="tr-TR" sz="2000" b="1" dirty="0" smtClean="0"/>
                        <a:t>3,3</a:t>
                      </a:r>
                      <a:endParaRPr lang="tr-TR" sz="2000" b="1" dirty="0"/>
                    </a:p>
                  </a:txBody>
                  <a:tcPr marL="91439" marR="91439" marT="45725" marB="45725" anchor="ctr">
                    <a:solidFill>
                      <a:srgbClr val="00B0F0"/>
                    </a:solidFill>
                  </a:tcPr>
                </a:tc>
                <a:tc>
                  <a:txBody>
                    <a:bodyPr/>
                    <a:lstStyle/>
                    <a:p>
                      <a:pPr algn="ctr"/>
                      <a:r>
                        <a:rPr lang="tr-TR" sz="2000" b="1" dirty="0" smtClean="0"/>
                        <a:t>20</a:t>
                      </a:r>
                      <a:endParaRPr lang="tr-TR" sz="2000" b="1" dirty="0"/>
                    </a:p>
                  </a:txBody>
                  <a:tcPr marL="91439" marR="91439" marT="45725" marB="45725" anchor="ctr">
                    <a:solidFill>
                      <a:srgbClr val="00B0F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9"/>
                  </a:ext>
                </a:extLst>
              </a:tr>
              <a:tr h="377558">
                <a:tc gridSpan="5">
                  <a:txBody>
                    <a:bodyPr/>
                    <a:lstStyle/>
                    <a:p>
                      <a:r>
                        <a:rPr lang="tr-TR" sz="1500" b="1" dirty="0" smtClean="0"/>
                        <a:t>ORTAÖĞRETİM BAŞARI PUANI (Diploma Notu</a:t>
                      </a:r>
                      <a:r>
                        <a:rPr lang="tr-TR" sz="1500" b="1" baseline="0" dirty="0" smtClean="0"/>
                        <a:t> X 0,6)</a:t>
                      </a:r>
                      <a:endParaRPr lang="tr-TR" sz="1500" b="1" dirty="0"/>
                    </a:p>
                  </a:txBody>
                  <a:tcPr marL="91439" marR="91439" marT="45725" marB="45725" anchor="ctr">
                    <a:solidFill>
                      <a:srgbClr val="FFFF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60</a:t>
                      </a:r>
                      <a:endParaRPr lang="tr-TR" sz="2000" b="1" dirty="0"/>
                    </a:p>
                  </a:txBody>
                  <a:tcPr marL="91439" marR="91439" marT="45725" marB="45725" anchor="ctr">
                    <a:solidFill>
                      <a:srgbClr val="FFFF00"/>
                    </a:solidFill>
                  </a:tcPr>
                </a:tc>
                <a:extLst>
                  <a:ext uri="{0D108BD9-81ED-4DB2-BD59-A6C34878D82A}">
                    <a16:rowId xmlns:a16="http://schemas.microsoft.com/office/drawing/2014/main" val="10010"/>
                  </a:ext>
                </a:extLst>
              </a:tr>
              <a:tr h="377558">
                <a:tc gridSpan="5">
                  <a:txBody>
                    <a:bodyPr/>
                    <a:lstStyle/>
                    <a:p>
                      <a:r>
                        <a:rPr lang="tr-TR" sz="2000" b="1" dirty="0" smtClean="0"/>
                        <a:t>YERLEŞTİRMEYE</a:t>
                      </a:r>
                      <a:r>
                        <a:rPr lang="tr-TR" sz="2000" b="1" baseline="0" dirty="0" smtClean="0"/>
                        <a:t> ESAS TOPLAM PUAN</a:t>
                      </a:r>
                      <a:endParaRPr lang="tr-TR" sz="2000" b="1" dirty="0"/>
                    </a:p>
                  </a:txBody>
                  <a:tcPr marL="91439" marR="91439" marT="45725" marB="45725" anchor="ctr">
                    <a:solidFill>
                      <a:srgbClr val="FF00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560</a:t>
                      </a:r>
                      <a:endParaRPr lang="tr-TR" sz="2000" b="1" dirty="0"/>
                    </a:p>
                  </a:txBody>
                  <a:tcPr marL="91439" marR="91439" marT="45725" marB="45725" anchor="ctr">
                    <a:solidFill>
                      <a:srgbClr val="FF0000"/>
                    </a:solidFill>
                  </a:tcPr>
                </a:tc>
                <a:extLst>
                  <a:ext uri="{0D108BD9-81ED-4DB2-BD59-A6C34878D82A}">
                    <a16:rowId xmlns:a16="http://schemas.microsoft.com/office/drawing/2014/main" val="10011"/>
                  </a:ext>
                </a:extLst>
              </a:tr>
            </a:tbl>
          </a:graphicData>
        </a:graphic>
      </p:graphicFrame>
      <p:sp>
        <p:nvSpPr>
          <p:cNvPr id="15" name="1 Başlık"/>
          <p:cNvSpPr>
            <a:spLocks noGrp="1"/>
          </p:cNvSpPr>
          <p:nvPr>
            <p:ph type="title"/>
          </p:nvPr>
        </p:nvSpPr>
        <p:spPr>
          <a:xfrm>
            <a:off x="1510400" y="20771"/>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EŞİT AĞIRLIK PUAN</a:t>
            </a:r>
            <a:br>
              <a:rPr lang="tr-TR" sz="3000" b="1" dirty="0" smtClean="0">
                <a:solidFill>
                  <a:schemeClr val="accent6"/>
                </a:solidFill>
              </a:rPr>
            </a:br>
            <a:r>
              <a:rPr lang="tr-TR" sz="3000" b="1" dirty="0" smtClean="0">
                <a:solidFill>
                  <a:schemeClr val="accent6"/>
                </a:solidFill>
              </a:rPr>
              <a:t> Nasıl Hesaplanacak?</a:t>
            </a:r>
            <a:endParaRPr lang="tr-TR" sz="3000" b="1" dirty="0">
              <a:solidFill>
                <a:schemeClr val="accent6"/>
              </a:solidFill>
            </a:endParaRPr>
          </a:p>
        </p:txBody>
      </p:sp>
      <p:graphicFrame>
        <p:nvGraphicFramePr>
          <p:cNvPr id="2" name="Nesne 1"/>
          <p:cNvGraphicFramePr>
            <a:graphicFrameLocks noChangeAspect="1"/>
          </p:cNvGraphicFramePr>
          <p:nvPr>
            <p:extLst>
              <p:ext uri="{D42A27DB-BD31-4B8C-83A1-F6EECF244321}">
                <p14:modId xmlns:p14="http://schemas.microsoft.com/office/powerpoint/2010/main" val="4271195059"/>
              </p:ext>
            </p:extLst>
          </p:nvPr>
        </p:nvGraphicFramePr>
        <p:xfrm>
          <a:off x="7762875" y="-34750"/>
          <a:ext cx="1273621" cy="1481499"/>
        </p:xfrm>
        <a:graphic>
          <a:graphicData uri="http://schemas.openxmlformats.org/presentationml/2006/ole">
            <mc:AlternateContent xmlns:mc="http://schemas.openxmlformats.org/markup-compatibility/2006">
              <mc:Choice xmlns:v="urn:schemas-microsoft-com:vml" Requires="v">
                <p:oleObj spid="_x0000_s14361"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75" y="-34750"/>
                        <a:ext cx="1273621" cy="1481499"/>
                      </a:xfrm>
                      <a:prstGeom prst="rect">
                        <a:avLst/>
                      </a:prstGeom>
                      <a:noFill/>
                      <a:ln>
                        <a:noFill/>
                      </a:ln>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2236326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338138"/>
            <a:ext cx="122874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SÖZEL PUAN LİSANS PROGRAMLARI</a:t>
            </a:r>
            <a:endParaRPr lang="tr-TR" sz="3000" b="1" dirty="0">
              <a:solidFill>
                <a:schemeClr val="accent6"/>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382004769"/>
              </p:ext>
            </p:extLst>
          </p:nvPr>
        </p:nvGraphicFramePr>
        <p:xfrm>
          <a:off x="395536" y="1700807"/>
          <a:ext cx="8280920" cy="4271855"/>
        </p:xfrm>
        <a:graphic>
          <a:graphicData uri="http://schemas.openxmlformats.org/drawingml/2006/table">
            <a:tbl>
              <a:tblPr firstRow="1" bandRow="1">
                <a:tableStyleId>{ED083AE6-46FA-4A59-8FB0-9F97EB10719F}</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610265">
                <a:tc>
                  <a:txBody>
                    <a:bodyPr/>
                    <a:lstStyle/>
                    <a:p>
                      <a:pPr algn="l" fontAlgn="ctr">
                        <a:buClr>
                          <a:srgbClr val="000000"/>
                        </a:buClr>
                        <a:buSzPts val="1100"/>
                        <a:buFont typeface="Calibri"/>
                        <a:buNone/>
                      </a:pPr>
                      <a:r>
                        <a:rPr lang="tr-TR" sz="2000" b="1" u="none" strike="noStrike" dirty="0" smtClean="0">
                          <a:effectLst/>
                        </a:rPr>
                        <a:t>Coğrafya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İlahiyat</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0"/>
                  </a:ext>
                </a:extLst>
              </a:tr>
              <a:tr h="610265">
                <a:tc>
                  <a:txBody>
                    <a:bodyPr/>
                    <a:lstStyle/>
                    <a:p>
                      <a:pPr algn="l" fontAlgn="ctr">
                        <a:buClr>
                          <a:srgbClr val="000000"/>
                        </a:buClr>
                        <a:buSzPts val="1100"/>
                        <a:buFont typeface="Calibri"/>
                        <a:buNone/>
                      </a:pPr>
                      <a:r>
                        <a:rPr lang="tr-TR" sz="2000" b="1" u="none" strike="noStrike" dirty="0" smtClean="0">
                          <a:effectLst/>
                        </a:rPr>
                        <a:t>Sosyal Bilgiler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İletişim ve Tasarım Yönetimi</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1"/>
                  </a:ext>
                </a:extLst>
              </a:tr>
              <a:tr h="610265">
                <a:tc>
                  <a:txBody>
                    <a:bodyPr/>
                    <a:lstStyle/>
                    <a:p>
                      <a:pPr algn="l" fontAlgn="ctr">
                        <a:buClr>
                          <a:srgbClr val="000000"/>
                        </a:buClr>
                        <a:buSzPts val="1100"/>
                        <a:buFont typeface="Calibri"/>
                        <a:buNone/>
                      </a:pPr>
                      <a:r>
                        <a:rPr lang="tr-TR" sz="2000" b="1" u="none" strike="noStrike" dirty="0" smtClean="0">
                          <a:effectLst/>
                        </a:rPr>
                        <a:t>Tarih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Gastronomi ve Mutfak Sanatları</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2"/>
                  </a:ext>
                </a:extLst>
              </a:tr>
              <a:tr h="610265">
                <a:tc>
                  <a:txBody>
                    <a:bodyPr/>
                    <a:lstStyle/>
                    <a:p>
                      <a:pPr algn="l" fontAlgn="ctr">
                        <a:buClr>
                          <a:srgbClr val="000000"/>
                        </a:buClr>
                        <a:buSzPts val="1100"/>
                        <a:buFont typeface="Calibri"/>
                        <a:buNone/>
                      </a:pPr>
                      <a:r>
                        <a:rPr lang="tr-TR" sz="2000" b="1" u="none" strike="noStrike" dirty="0" smtClean="0">
                          <a:effectLst/>
                        </a:rPr>
                        <a:t>Türkçe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Gazetecilik</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3"/>
                  </a:ext>
                </a:extLst>
              </a:tr>
              <a:tr h="610265">
                <a:tc>
                  <a:txBody>
                    <a:bodyPr/>
                    <a:lstStyle/>
                    <a:p>
                      <a:pPr algn="l" fontAlgn="ctr">
                        <a:buClr>
                          <a:srgbClr val="000000"/>
                        </a:buClr>
                        <a:buSzPts val="1100"/>
                        <a:buFont typeface="Calibri"/>
                        <a:buNone/>
                      </a:pPr>
                      <a:r>
                        <a:rPr lang="tr-TR" sz="2000" b="1" u="none" strike="noStrike" dirty="0" smtClean="0">
                          <a:effectLst/>
                        </a:rPr>
                        <a:t>Okul Öncesi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Reklam ve Tasarım İletişimi</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4"/>
                  </a:ext>
                </a:extLst>
              </a:tr>
              <a:tr h="610265">
                <a:tc>
                  <a:txBody>
                    <a:bodyPr/>
                    <a:lstStyle/>
                    <a:p>
                      <a:pPr algn="l" fontAlgn="ctr">
                        <a:buClr>
                          <a:srgbClr val="000000"/>
                        </a:buClr>
                        <a:buSzPts val="1100"/>
                        <a:buFont typeface="Calibri"/>
                        <a:buNone/>
                      </a:pPr>
                      <a:r>
                        <a:rPr lang="tr-TR" sz="2000" b="1" u="none" strike="noStrike" dirty="0" smtClean="0">
                          <a:effectLst/>
                        </a:rPr>
                        <a:t>Özel Eğitim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Radyo</a:t>
                      </a:r>
                      <a:r>
                        <a:rPr lang="tr-TR" sz="2000" b="1" u="none" strike="noStrike" baseline="0" dirty="0" smtClean="0">
                          <a:effectLst/>
                        </a:rPr>
                        <a:t>, Televizyon ve Sinema</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5"/>
                  </a:ext>
                </a:extLst>
              </a:tr>
              <a:tr h="610265">
                <a:tc>
                  <a:txBody>
                    <a:bodyPr/>
                    <a:lstStyle/>
                    <a:p>
                      <a:pPr algn="l" fontAlgn="ctr">
                        <a:buClr>
                          <a:srgbClr val="000000"/>
                        </a:buClr>
                        <a:buSzPts val="1100"/>
                        <a:buFont typeface="Calibri"/>
                        <a:buNone/>
                      </a:pPr>
                      <a:r>
                        <a:rPr lang="tr-TR" sz="2000" b="1" u="none" strike="noStrike" dirty="0" smtClean="0">
                          <a:effectLst/>
                        </a:rPr>
                        <a:t>Türk Dili Edebiyatı</a:t>
                      </a:r>
                      <a:r>
                        <a:rPr lang="tr-TR" sz="2000" b="1" u="none" strike="noStrike" baseline="0" dirty="0" smtClean="0">
                          <a:effectLst/>
                        </a:rPr>
                        <a:t>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Halkla İlişkiler ve Reklamcılık</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6"/>
                  </a:ext>
                </a:extLst>
              </a:tr>
            </a:tbl>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val="2220519050"/>
              </p:ext>
            </p:extLst>
          </p:nvPr>
        </p:nvGraphicFramePr>
        <p:xfrm>
          <a:off x="7762875" y="160338"/>
          <a:ext cx="1273621" cy="1481499"/>
        </p:xfrm>
        <a:graphic>
          <a:graphicData uri="http://schemas.openxmlformats.org/presentationml/2006/ole">
            <mc:AlternateContent xmlns:mc="http://schemas.openxmlformats.org/markup-compatibility/2006">
              <mc:Choice xmlns:v="urn:schemas-microsoft-com:vml" Requires="v">
                <p:oleObj spid="_x0000_s15385" name="Acrobat Document" r:id="rId4" imgW="5667300" imgH="8019870" progId="AcroExch.Document.DC">
                  <p:embed/>
                </p:oleObj>
              </mc:Choice>
              <mc:Fallback>
                <p:oleObj name="Acrobat Document" r:id="rId4" imgW="5667300" imgH="8019870" progId="AcroExch.Document.DC">
                  <p:embed/>
                  <p:pic>
                    <p:nvPicPr>
                      <p:cNvPr id="0" name="Nesn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75" y="160338"/>
                        <a:ext cx="1273621" cy="148149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924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897242028"/>
              </p:ext>
            </p:extLst>
          </p:nvPr>
        </p:nvGraphicFramePr>
        <p:xfrm>
          <a:off x="1054146" y="1102072"/>
          <a:ext cx="6829202" cy="5759275"/>
        </p:xfrm>
        <a:graphic>
          <a:graphicData uri="http://schemas.openxmlformats.org/drawingml/2006/table">
            <a:tbl>
              <a:tblPr firstRow="1" bandRow="1">
                <a:tableStyleId>{5C22544A-7EE6-4342-B048-85BDC9FD1C3A}</a:tableStyleId>
              </a:tblPr>
              <a:tblGrid>
                <a:gridCol w="1227858">
                  <a:extLst>
                    <a:ext uri="{9D8B030D-6E8A-4147-A177-3AD203B41FA5}">
                      <a16:colId xmlns:a16="http://schemas.microsoft.com/office/drawing/2014/main" val="20000"/>
                    </a:ext>
                  </a:extLst>
                </a:gridCol>
                <a:gridCol w="1752409">
                  <a:extLst>
                    <a:ext uri="{9D8B030D-6E8A-4147-A177-3AD203B41FA5}">
                      <a16:colId xmlns:a16="http://schemas.microsoft.com/office/drawing/2014/main" val="20001"/>
                    </a:ext>
                  </a:extLst>
                </a:gridCol>
                <a:gridCol w="968615">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tblGrid>
              <a:tr h="390894">
                <a:tc gridSpan="5">
                  <a:txBody>
                    <a:bodyPr/>
                    <a:lstStyle/>
                    <a:p>
                      <a:r>
                        <a:rPr lang="tr-TR" sz="2000" b="1" dirty="0" smtClean="0"/>
                        <a:t>TABAN PUAN</a:t>
                      </a:r>
                      <a:endParaRPr lang="tr-TR" sz="2000" b="1" dirty="0"/>
                    </a:p>
                  </a:txBody>
                  <a:tcPr marL="91439" marR="91439" marT="45725" marB="45725" anchor="ctr">
                    <a:solidFill>
                      <a:srgbClr val="00B050"/>
                    </a:solidFill>
                  </a:tcPr>
                </a:tc>
                <a:tc hMerge="1">
                  <a:txBody>
                    <a:bodyPr/>
                    <a:lstStyle/>
                    <a:p>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a:txBody>
                    <a:bodyPr/>
                    <a:lstStyle/>
                    <a:p>
                      <a:pPr algn="ctr"/>
                      <a:r>
                        <a:rPr lang="tr-TR" sz="2000" b="1" dirty="0" smtClean="0">
                          <a:solidFill>
                            <a:schemeClr val="bg1"/>
                          </a:solidFill>
                        </a:rPr>
                        <a:t>100</a:t>
                      </a:r>
                      <a:endParaRPr lang="tr-TR" sz="2000" b="1" dirty="0">
                        <a:solidFill>
                          <a:schemeClr val="bg1"/>
                        </a:solidFill>
                      </a:endParaRPr>
                    </a:p>
                  </a:txBody>
                  <a:tcPr marL="91439" marR="91439" marT="45725" marB="45725" anchor="ctr">
                    <a:solidFill>
                      <a:srgbClr val="00B050"/>
                    </a:solidFill>
                  </a:tcPr>
                </a:tc>
                <a:extLst>
                  <a:ext uri="{0D108BD9-81ED-4DB2-BD59-A6C34878D82A}">
                    <a16:rowId xmlns:a16="http://schemas.microsoft.com/office/drawing/2014/main" val="10000"/>
                  </a:ext>
                </a:extLst>
              </a:tr>
              <a:tr h="541234">
                <a:tc>
                  <a:txBody>
                    <a:bodyPr/>
                    <a:lstStyle/>
                    <a:p>
                      <a:endParaRPr lang="tr-TR" sz="2000" b="1" dirty="0"/>
                    </a:p>
                  </a:txBody>
                  <a:tcPr marL="91439" marR="91439" marT="45725" marB="45725" anchor="ctr"/>
                </a:tc>
                <a:tc>
                  <a:txBody>
                    <a:bodyPr/>
                    <a:lstStyle/>
                    <a:p>
                      <a:r>
                        <a:rPr lang="tr-TR" sz="1700" b="1" dirty="0" smtClean="0"/>
                        <a:t>Testler</a:t>
                      </a:r>
                      <a:endParaRPr lang="tr-TR" sz="1700" b="1" dirty="0"/>
                    </a:p>
                  </a:txBody>
                  <a:tcPr marL="91439" marR="91439" marT="45725" marB="45725" anchor="ctr"/>
                </a:tc>
                <a:tc>
                  <a:txBody>
                    <a:bodyPr/>
                    <a:lstStyle/>
                    <a:p>
                      <a:pPr algn="ctr"/>
                      <a:r>
                        <a:rPr lang="tr-TR" sz="1500" b="1" dirty="0" smtClean="0"/>
                        <a:t>Soru Sayısı</a:t>
                      </a:r>
                      <a:endParaRPr lang="tr-TR" sz="1500" b="1" dirty="0"/>
                    </a:p>
                  </a:txBody>
                  <a:tcPr marL="91439" marR="91439" marT="45725" marB="45725" anchor="ctr"/>
                </a:tc>
                <a:tc>
                  <a:txBody>
                    <a:bodyPr/>
                    <a:lstStyle/>
                    <a:p>
                      <a:pPr algn="ctr"/>
                      <a:r>
                        <a:rPr lang="tr-TR" sz="1700" b="1" dirty="0" smtClean="0"/>
                        <a:t>Katsayı</a:t>
                      </a:r>
                      <a:endParaRPr lang="tr-TR" sz="1700" b="1" dirty="0"/>
                    </a:p>
                  </a:txBody>
                  <a:tcPr marL="91439" marR="91439" marT="45725" marB="45725" anchor="ctr"/>
                </a:tc>
                <a:tc>
                  <a:txBody>
                    <a:bodyPr/>
                    <a:lstStyle/>
                    <a:p>
                      <a:pPr algn="ctr"/>
                      <a:r>
                        <a:rPr lang="tr-TR" sz="1500" b="1" dirty="0" smtClean="0"/>
                        <a:t>En</a:t>
                      </a:r>
                      <a:r>
                        <a:rPr lang="tr-TR" sz="1500" b="1" baseline="0" dirty="0" smtClean="0"/>
                        <a:t> Yüksek Puan</a:t>
                      </a:r>
                      <a:endParaRPr lang="tr-TR" sz="1500" b="1" dirty="0"/>
                    </a:p>
                  </a:txBody>
                  <a:tcPr marL="91439" marR="91439" marT="45725" marB="45725" anchor="ctr"/>
                </a:tc>
                <a:tc>
                  <a:txBody>
                    <a:bodyPr/>
                    <a:lstStyle/>
                    <a:p>
                      <a:pPr algn="ctr"/>
                      <a:endParaRPr lang="tr-TR" sz="2000" b="1" dirty="0"/>
                    </a:p>
                  </a:txBody>
                  <a:tcPr marL="91439" marR="91439" marT="45725" marB="45725" anchor="ctr"/>
                </a:tc>
                <a:extLst>
                  <a:ext uri="{0D108BD9-81ED-4DB2-BD59-A6C34878D82A}">
                    <a16:rowId xmlns:a16="http://schemas.microsoft.com/office/drawing/2014/main" val="10001"/>
                  </a:ext>
                </a:extLst>
              </a:tr>
              <a:tr h="315724">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mn-lt"/>
                          <a:ea typeface="+mn-ea"/>
                          <a:cs typeface="+mn-cs"/>
                        </a:rPr>
                        <a:t>Temel Yeterlilik Testi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900" b="1" i="0" u="none" strike="noStrike" kern="1200" cap="none" spc="0" normalizeH="0" baseline="0" noProof="0" dirty="0" smtClean="0">
                          <a:ln>
                            <a:noFill/>
                          </a:ln>
                          <a:solidFill>
                            <a:prstClr val="black"/>
                          </a:solidFill>
                          <a:effectLst/>
                          <a:uLnTx/>
                          <a:uFillTx/>
                          <a:latin typeface="+mn-lt"/>
                          <a:ea typeface="+mn-ea"/>
                          <a:cs typeface="+mn-cs"/>
                        </a:rPr>
                        <a:t>(TYT)</a:t>
                      </a:r>
                    </a:p>
                  </a:txBody>
                  <a:tcPr marL="91439" marR="91439" marT="45725" marB="45725" anchor="ctr">
                    <a:solidFill>
                      <a:srgbClr val="FFC000"/>
                    </a:solidFill>
                  </a:tcPr>
                </a:tc>
                <a:tc>
                  <a:txBody>
                    <a:bodyPr/>
                    <a:lstStyle/>
                    <a:p>
                      <a:r>
                        <a:rPr lang="tr-TR" sz="1500" b="1" dirty="0" smtClean="0"/>
                        <a:t>Türkçe</a:t>
                      </a:r>
                      <a:endParaRPr lang="tr-TR" sz="1500" b="1" dirty="0"/>
                    </a:p>
                  </a:txBody>
                  <a:tcPr marL="91439" marR="91439" marT="45725" marB="45725" anchor="ctr">
                    <a:solidFill>
                      <a:srgbClr val="FFC000"/>
                    </a:solidFill>
                  </a:tcPr>
                </a:tc>
                <a:tc>
                  <a:txBody>
                    <a:bodyPr/>
                    <a:lstStyle/>
                    <a:p>
                      <a:pPr algn="ctr"/>
                      <a:r>
                        <a:rPr lang="tr-TR" sz="1500" b="1" dirty="0" smtClean="0"/>
                        <a:t>40</a:t>
                      </a:r>
                      <a:endParaRPr lang="tr-TR" sz="1500" b="1" dirty="0"/>
                    </a:p>
                  </a:txBody>
                  <a:tcPr marL="91439" marR="91439" marT="45725" marB="45725" anchor="ctr">
                    <a:solidFill>
                      <a:srgbClr val="FFC000"/>
                    </a:solidFill>
                  </a:tcPr>
                </a:tc>
                <a:tc>
                  <a:txBody>
                    <a:bodyPr/>
                    <a:lstStyle/>
                    <a:p>
                      <a:pPr algn="ctr"/>
                      <a:r>
                        <a:rPr lang="tr-TR" sz="1500" b="1" dirty="0" smtClean="0"/>
                        <a:t>1,3</a:t>
                      </a:r>
                    </a:p>
                  </a:txBody>
                  <a:tcPr marL="91439" marR="91439" marT="45725" marB="45725" anchor="ctr">
                    <a:solidFill>
                      <a:srgbClr val="FFC000"/>
                    </a:solidFill>
                  </a:tcPr>
                </a:tc>
                <a:tc>
                  <a:txBody>
                    <a:bodyPr/>
                    <a:lstStyle/>
                    <a:p>
                      <a:pPr algn="ctr"/>
                      <a:r>
                        <a:rPr lang="tr-TR" sz="1500" b="1" dirty="0" smtClean="0"/>
                        <a:t>52</a:t>
                      </a:r>
                      <a:endParaRPr lang="tr-TR" sz="1500" b="1" dirty="0"/>
                    </a:p>
                  </a:txBody>
                  <a:tcPr marL="91439" marR="91439" marT="45725" marB="45725" anchor="ctr">
                    <a:solidFill>
                      <a:srgbClr val="FFC000"/>
                    </a:solidFill>
                  </a:tcPr>
                </a:tc>
                <a:tc rowSpan="4">
                  <a:txBody>
                    <a:bodyPr/>
                    <a:lstStyle/>
                    <a:p>
                      <a:pPr algn="ctr"/>
                      <a:r>
                        <a:rPr lang="tr-TR" sz="2000" b="1" dirty="0" smtClean="0"/>
                        <a:t>160</a:t>
                      </a:r>
                      <a:endParaRPr lang="tr-TR" sz="2000" b="1" dirty="0"/>
                    </a:p>
                  </a:txBody>
                  <a:tcPr marL="91439" marR="91439" marT="45725" marB="45725" anchor="ctr">
                    <a:solidFill>
                      <a:srgbClr val="FFC000"/>
                    </a:solidFill>
                  </a:tcPr>
                </a:tc>
                <a:extLst>
                  <a:ext uri="{0D108BD9-81ED-4DB2-BD59-A6C34878D82A}">
                    <a16:rowId xmlns:a16="http://schemas.microsoft.com/office/drawing/2014/main" val="10002"/>
                  </a:ext>
                </a:extLst>
              </a:tr>
              <a:tr h="315724">
                <a:tc vMerge="1">
                  <a:txBody>
                    <a:bodyPr/>
                    <a:lstStyle/>
                    <a:p>
                      <a:endParaRPr lang="tr-TR" sz="2000" b="1" dirty="0"/>
                    </a:p>
                  </a:txBody>
                  <a:tcPr marL="91439" marR="91439" marT="45725" marB="45725" anchor="ctr">
                    <a:solidFill>
                      <a:srgbClr val="FFC000"/>
                    </a:solidFill>
                  </a:tcPr>
                </a:tc>
                <a:tc>
                  <a:txBody>
                    <a:bodyPr/>
                    <a:lstStyle/>
                    <a:p>
                      <a:r>
                        <a:rPr lang="tr-TR" sz="1500" b="1" dirty="0" smtClean="0"/>
                        <a:t>Matematik</a:t>
                      </a:r>
                      <a:endParaRPr lang="tr-TR" sz="1500" b="1" dirty="0"/>
                    </a:p>
                  </a:txBody>
                  <a:tcPr marL="91439" marR="91439" marT="45725" marB="45725" anchor="ctr">
                    <a:solidFill>
                      <a:srgbClr val="FFC000"/>
                    </a:solidFill>
                  </a:tcPr>
                </a:tc>
                <a:tc>
                  <a:txBody>
                    <a:bodyPr/>
                    <a:lstStyle/>
                    <a:p>
                      <a:pPr algn="ctr"/>
                      <a:r>
                        <a:rPr lang="tr-TR" sz="1500" b="1" dirty="0" smtClean="0"/>
                        <a:t>40</a:t>
                      </a:r>
                      <a:endParaRPr lang="tr-TR" sz="1500" b="1" dirty="0"/>
                    </a:p>
                  </a:txBody>
                  <a:tcPr marL="91439" marR="91439" marT="45725" marB="45725" anchor="ctr">
                    <a:solidFill>
                      <a:srgbClr val="FFC000"/>
                    </a:solidFill>
                  </a:tcPr>
                </a:tc>
                <a:tc>
                  <a:txBody>
                    <a:bodyPr/>
                    <a:lstStyle/>
                    <a:p>
                      <a:pPr algn="ctr"/>
                      <a:r>
                        <a:rPr lang="tr-TR" sz="1500" b="1" dirty="0" smtClean="0"/>
                        <a:t>1,3</a:t>
                      </a:r>
                      <a:endParaRPr lang="tr-TR" sz="1500" b="1" dirty="0"/>
                    </a:p>
                  </a:txBody>
                  <a:tcPr marL="91439" marR="91439" marT="45725" marB="45725" anchor="ctr">
                    <a:solidFill>
                      <a:srgbClr val="FFC000"/>
                    </a:solidFill>
                  </a:tcPr>
                </a:tc>
                <a:tc>
                  <a:txBody>
                    <a:bodyPr/>
                    <a:lstStyle/>
                    <a:p>
                      <a:pPr algn="ctr"/>
                      <a:r>
                        <a:rPr lang="tr-TR" sz="1500" b="1" dirty="0" smtClean="0"/>
                        <a:t>52</a:t>
                      </a:r>
                      <a:endParaRPr lang="tr-TR" sz="15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3"/>
                  </a:ext>
                </a:extLst>
              </a:tr>
              <a:tr h="364859">
                <a:tc vMerge="1">
                  <a:txBody>
                    <a:bodyPr/>
                    <a:lstStyle/>
                    <a:p>
                      <a:endParaRPr lang="tr-TR" sz="2000" b="1" dirty="0"/>
                    </a:p>
                  </a:txBody>
                  <a:tcPr marL="91439" marR="91439" marT="45725" marB="45725" anchor="ctr">
                    <a:solidFill>
                      <a:srgbClr val="FFC000"/>
                    </a:solidFill>
                  </a:tcPr>
                </a:tc>
                <a:tc>
                  <a:txBody>
                    <a:bodyPr/>
                    <a:lstStyle/>
                    <a:p>
                      <a:r>
                        <a:rPr lang="tr-TR" sz="1500" b="1" dirty="0" smtClean="0"/>
                        <a:t>Sosyal Bilimler</a:t>
                      </a:r>
                      <a:endParaRPr lang="tr-TR" sz="1500" b="1" dirty="0"/>
                    </a:p>
                  </a:txBody>
                  <a:tcPr marL="91439" marR="91439" marT="45725" marB="45725" anchor="ctr">
                    <a:solidFill>
                      <a:srgbClr val="FFC000"/>
                    </a:solidFill>
                  </a:tcPr>
                </a:tc>
                <a:tc>
                  <a:txBody>
                    <a:bodyPr/>
                    <a:lstStyle/>
                    <a:p>
                      <a:pPr algn="ctr"/>
                      <a:r>
                        <a:rPr lang="tr-TR" sz="1500" b="1" dirty="0" smtClean="0"/>
                        <a:t>20</a:t>
                      </a:r>
                      <a:endParaRPr lang="tr-TR" sz="1500" b="1" dirty="0"/>
                    </a:p>
                  </a:txBody>
                  <a:tcPr marL="91439" marR="91439" marT="45725" marB="45725" anchor="ctr">
                    <a:solidFill>
                      <a:srgbClr val="FFC000"/>
                    </a:solidFill>
                  </a:tcPr>
                </a:tc>
                <a:tc>
                  <a:txBody>
                    <a:bodyPr/>
                    <a:lstStyle/>
                    <a:p>
                      <a:pPr algn="ctr"/>
                      <a:r>
                        <a:rPr lang="tr-TR" sz="1500" b="1" dirty="0" smtClean="0"/>
                        <a:t>1,4</a:t>
                      </a:r>
                      <a:endParaRPr lang="tr-TR" sz="1500" b="1" dirty="0"/>
                    </a:p>
                  </a:txBody>
                  <a:tcPr marL="91439" marR="91439" marT="45725" marB="45725" anchor="ctr">
                    <a:solidFill>
                      <a:srgbClr val="FFC000"/>
                    </a:solidFill>
                  </a:tcPr>
                </a:tc>
                <a:tc>
                  <a:txBody>
                    <a:bodyPr/>
                    <a:lstStyle/>
                    <a:p>
                      <a:pPr algn="ctr"/>
                      <a:r>
                        <a:rPr lang="tr-TR" sz="1500" b="1" dirty="0" smtClean="0"/>
                        <a:t>28</a:t>
                      </a:r>
                      <a:endParaRPr lang="tr-TR" sz="15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4"/>
                  </a:ext>
                </a:extLst>
              </a:tr>
              <a:tr h="431934">
                <a:tc vMerge="1">
                  <a:txBody>
                    <a:bodyPr/>
                    <a:lstStyle/>
                    <a:p>
                      <a:endParaRPr lang="tr-TR" sz="2000" b="1" dirty="0"/>
                    </a:p>
                  </a:txBody>
                  <a:tcPr marL="91439" marR="91439" marT="45725" marB="45725" anchor="ctr">
                    <a:solidFill>
                      <a:srgbClr val="FFC000"/>
                    </a:solidFill>
                  </a:tcPr>
                </a:tc>
                <a:tc>
                  <a:txBody>
                    <a:bodyPr/>
                    <a:lstStyle/>
                    <a:p>
                      <a:r>
                        <a:rPr lang="tr-TR" sz="1500" b="1" dirty="0" smtClean="0"/>
                        <a:t>Fen Bilimleri</a:t>
                      </a:r>
                      <a:endParaRPr lang="tr-TR" sz="1500" b="1" dirty="0"/>
                    </a:p>
                  </a:txBody>
                  <a:tcPr marL="91439" marR="91439" marT="45725" marB="45725" anchor="ctr">
                    <a:solidFill>
                      <a:srgbClr val="FFC000"/>
                    </a:solidFill>
                  </a:tcPr>
                </a:tc>
                <a:tc>
                  <a:txBody>
                    <a:bodyPr/>
                    <a:lstStyle/>
                    <a:p>
                      <a:pPr algn="ctr"/>
                      <a:r>
                        <a:rPr lang="tr-TR" sz="1500" b="1" dirty="0" smtClean="0"/>
                        <a:t>20</a:t>
                      </a:r>
                      <a:endParaRPr lang="tr-TR" sz="1500" b="1" dirty="0"/>
                    </a:p>
                  </a:txBody>
                  <a:tcPr marL="91439" marR="91439" marT="45725" marB="45725" anchor="ctr">
                    <a:solidFill>
                      <a:srgbClr val="FFC000"/>
                    </a:solidFill>
                  </a:tcPr>
                </a:tc>
                <a:tc>
                  <a:txBody>
                    <a:bodyPr/>
                    <a:lstStyle/>
                    <a:p>
                      <a:pPr algn="ctr"/>
                      <a:r>
                        <a:rPr lang="tr-TR" sz="1500" b="1" dirty="0" smtClean="0"/>
                        <a:t>1,4</a:t>
                      </a:r>
                      <a:endParaRPr lang="tr-TR" sz="1500" b="1" dirty="0"/>
                    </a:p>
                  </a:txBody>
                  <a:tcPr marL="91439" marR="91439" marT="45725" marB="45725" anchor="ctr">
                    <a:solidFill>
                      <a:srgbClr val="FFC000"/>
                    </a:solidFill>
                  </a:tcPr>
                </a:tc>
                <a:tc>
                  <a:txBody>
                    <a:bodyPr/>
                    <a:lstStyle/>
                    <a:p>
                      <a:pPr algn="ctr"/>
                      <a:r>
                        <a:rPr lang="tr-TR" sz="1500" b="1" dirty="0" smtClean="0"/>
                        <a:t>28</a:t>
                      </a:r>
                      <a:endParaRPr lang="tr-TR" sz="15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5"/>
                  </a:ext>
                </a:extLst>
              </a:tr>
              <a:tr h="315724">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Türk D. 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Sos.Bil-1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700" b="1" i="0" u="none" strike="noStrike" kern="1200" cap="none" spc="0" normalizeH="0" baseline="0" noProof="0" dirty="0" smtClean="0">
                          <a:ln>
                            <a:noFill/>
                          </a:ln>
                          <a:solidFill>
                            <a:prstClr val="black"/>
                          </a:solidFill>
                          <a:effectLst/>
                          <a:uLnTx/>
                          <a:uFillTx/>
                          <a:latin typeface="+mn-lt"/>
                          <a:ea typeface="+mn-ea"/>
                          <a:cs typeface="+mn-cs"/>
                        </a:rPr>
                        <a:t>Sosyal Bil-2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smtClean="0">
                          <a:ln>
                            <a:noFill/>
                          </a:ln>
                          <a:solidFill>
                            <a:prstClr val="black"/>
                          </a:solidFill>
                          <a:effectLst/>
                          <a:uLnTx/>
                          <a:uFillTx/>
                          <a:latin typeface="+mn-lt"/>
                          <a:ea typeface="+mn-ea"/>
                          <a:cs typeface="+mn-cs"/>
                        </a:rPr>
                        <a:t>(AYT)</a:t>
                      </a:r>
                    </a:p>
                  </a:txBody>
                  <a:tcPr marL="91439" marR="91439" marT="45725" marB="45725" anchor="ctr">
                    <a:solidFill>
                      <a:srgbClr val="00B0F0"/>
                    </a:solidFill>
                  </a:tcPr>
                </a:tc>
                <a:tc>
                  <a:txBody>
                    <a:bodyPr/>
                    <a:lstStyle/>
                    <a:p>
                      <a:r>
                        <a:rPr lang="tr-TR" sz="1500" b="1" dirty="0" smtClean="0"/>
                        <a:t>Türk Dili</a:t>
                      </a:r>
                      <a:r>
                        <a:rPr lang="tr-TR" sz="1500" b="1" baseline="0" dirty="0" smtClean="0"/>
                        <a:t> ve Ed.</a:t>
                      </a:r>
                      <a:endParaRPr lang="tr-TR" sz="1500" b="1" dirty="0"/>
                    </a:p>
                  </a:txBody>
                  <a:tcPr marL="91439" marR="91439" marT="45725" marB="45725" anchor="ctr">
                    <a:solidFill>
                      <a:srgbClr val="00B050"/>
                    </a:solidFill>
                  </a:tcPr>
                </a:tc>
                <a:tc>
                  <a:txBody>
                    <a:bodyPr/>
                    <a:lstStyle/>
                    <a:p>
                      <a:pPr algn="ctr"/>
                      <a:r>
                        <a:rPr lang="tr-TR" sz="1500" b="1" dirty="0" smtClean="0"/>
                        <a:t>24</a:t>
                      </a:r>
                      <a:endParaRPr lang="tr-TR" sz="1500" b="1" dirty="0"/>
                    </a:p>
                  </a:txBody>
                  <a:tcPr marL="91439" marR="91439" marT="45725" marB="45725" anchor="ctr">
                    <a:solidFill>
                      <a:srgbClr val="00B050"/>
                    </a:solidFill>
                  </a:tcPr>
                </a:tc>
                <a:tc>
                  <a:txBody>
                    <a:bodyPr/>
                    <a:lstStyle/>
                    <a:p>
                      <a:pPr algn="ctr"/>
                      <a:r>
                        <a:rPr lang="tr-TR" sz="1500" b="1" dirty="0" smtClean="0"/>
                        <a:t>3,00</a:t>
                      </a:r>
                      <a:endParaRPr lang="tr-TR" sz="1500" b="1" dirty="0"/>
                    </a:p>
                  </a:txBody>
                  <a:tcPr marL="91439" marR="91439" marT="45725" marB="45725" anchor="ctr">
                    <a:solidFill>
                      <a:srgbClr val="00B050"/>
                    </a:solidFill>
                  </a:tcPr>
                </a:tc>
                <a:tc>
                  <a:txBody>
                    <a:bodyPr/>
                    <a:lstStyle/>
                    <a:p>
                      <a:pPr algn="ctr"/>
                      <a:r>
                        <a:rPr lang="tr-TR" sz="1500" b="1" dirty="0" smtClean="0"/>
                        <a:t>72</a:t>
                      </a:r>
                      <a:endParaRPr lang="tr-TR" sz="1500" b="1" dirty="0"/>
                    </a:p>
                  </a:txBody>
                  <a:tcPr marL="91439" marR="91439" marT="45725" marB="45725" anchor="ctr">
                    <a:solidFill>
                      <a:srgbClr val="00B050"/>
                    </a:solidFill>
                  </a:tcPr>
                </a:tc>
                <a:tc rowSpan="7">
                  <a:txBody>
                    <a:bodyPr/>
                    <a:lstStyle/>
                    <a:p>
                      <a:pPr algn="ctr"/>
                      <a:r>
                        <a:rPr lang="tr-TR" sz="2000" b="1" dirty="0" smtClean="0"/>
                        <a:t>240</a:t>
                      </a:r>
                      <a:endParaRPr lang="tr-TR" sz="2000" b="1" dirty="0"/>
                    </a:p>
                  </a:txBody>
                  <a:tcPr marL="91439" marR="91439" marT="45725" marB="45725" anchor="ctr">
                    <a:solidFill>
                      <a:srgbClr val="00B0F0"/>
                    </a:solidFill>
                  </a:tcPr>
                </a:tc>
                <a:extLst>
                  <a:ext uri="{0D108BD9-81ED-4DB2-BD59-A6C34878D82A}">
                    <a16:rowId xmlns:a16="http://schemas.microsoft.com/office/drawing/2014/main" val="10006"/>
                  </a:ext>
                </a:extLst>
              </a:tr>
              <a:tr h="315724">
                <a:tc vMerge="1">
                  <a:txBody>
                    <a:bodyPr/>
                    <a:lstStyle/>
                    <a:p>
                      <a:endParaRPr lang="tr-TR" sz="2000" b="1" dirty="0"/>
                    </a:p>
                  </a:txBody>
                  <a:tcPr marL="91439" marR="91439" marT="45725" marB="45725" anchor="ctr">
                    <a:solidFill>
                      <a:srgbClr val="00B0F0"/>
                    </a:solidFill>
                  </a:tcPr>
                </a:tc>
                <a:tc>
                  <a:txBody>
                    <a:bodyPr/>
                    <a:lstStyle/>
                    <a:p>
                      <a:r>
                        <a:rPr lang="tr-TR" sz="1500" b="1" dirty="0" smtClean="0"/>
                        <a:t>Tarih-1</a:t>
                      </a:r>
                      <a:endParaRPr lang="tr-TR" sz="1500" b="1" dirty="0"/>
                    </a:p>
                  </a:txBody>
                  <a:tcPr marL="91439" marR="91439" marT="45725" marB="45725" anchor="ctr">
                    <a:solidFill>
                      <a:srgbClr val="00B050"/>
                    </a:solidFill>
                  </a:tcPr>
                </a:tc>
                <a:tc>
                  <a:txBody>
                    <a:bodyPr/>
                    <a:lstStyle/>
                    <a:p>
                      <a:pPr algn="ctr"/>
                      <a:r>
                        <a:rPr lang="tr-TR" sz="1500" b="1" dirty="0" smtClean="0"/>
                        <a:t>10</a:t>
                      </a:r>
                      <a:endParaRPr lang="tr-TR" sz="1500" b="1" dirty="0"/>
                    </a:p>
                  </a:txBody>
                  <a:tcPr marL="91439" marR="91439" marT="45725" marB="45725" anchor="ctr">
                    <a:solidFill>
                      <a:srgbClr val="00B050"/>
                    </a:solidFill>
                  </a:tcPr>
                </a:tc>
                <a:tc>
                  <a:txBody>
                    <a:bodyPr/>
                    <a:lstStyle/>
                    <a:p>
                      <a:pPr algn="ctr"/>
                      <a:r>
                        <a:rPr lang="tr-TR" sz="1500" b="1" dirty="0" smtClean="0"/>
                        <a:t>2,8</a:t>
                      </a:r>
                      <a:endParaRPr lang="tr-TR" sz="1500" b="1" dirty="0"/>
                    </a:p>
                  </a:txBody>
                  <a:tcPr marL="91439" marR="91439" marT="45725" marB="45725" anchor="ctr">
                    <a:solidFill>
                      <a:srgbClr val="00B050"/>
                    </a:solidFill>
                  </a:tcPr>
                </a:tc>
                <a:tc>
                  <a:txBody>
                    <a:bodyPr/>
                    <a:lstStyle/>
                    <a:p>
                      <a:pPr algn="ctr"/>
                      <a:r>
                        <a:rPr lang="tr-TR" sz="1500" b="1" dirty="0" smtClean="0"/>
                        <a:t>28</a:t>
                      </a:r>
                      <a:endParaRPr lang="tr-TR" sz="1500" b="1" dirty="0"/>
                    </a:p>
                  </a:txBody>
                  <a:tcPr marL="91439" marR="91439" marT="45725" marB="45725" anchor="ctr">
                    <a:solidFill>
                      <a:srgbClr val="00B05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7"/>
                  </a:ext>
                </a:extLst>
              </a:tr>
              <a:tr h="315724">
                <a:tc vMerge="1">
                  <a:txBody>
                    <a:bodyPr/>
                    <a:lstStyle/>
                    <a:p>
                      <a:endParaRPr lang="tr-TR" sz="2000" b="1" dirty="0"/>
                    </a:p>
                  </a:txBody>
                  <a:tcPr marL="91439" marR="91439" marT="45725" marB="45725" anchor="ctr">
                    <a:solidFill>
                      <a:srgbClr val="00B0F0"/>
                    </a:solidFill>
                  </a:tcPr>
                </a:tc>
                <a:tc>
                  <a:txBody>
                    <a:bodyPr/>
                    <a:lstStyle/>
                    <a:p>
                      <a:r>
                        <a:rPr lang="tr-TR" sz="1500" b="1" dirty="0" smtClean="0"/>
                        <a:t>Coğrafya-1</a:t>
                      </a:r>
                      <a:endParaRPr lang="tr-TR" sz="1500" b="1" dirty="0"/>
                    </a:p>
                  </a:txBody>
                  <a:tcPr marL="91439" marR="91439" marT="45725" marB="45725" anchor="ctr">
                    <a:solidFill>
                      <a:srgbClr val="00B050"/>
                    </a:solidFill>
                  </a:tcPr>
                </a:tc>
                <a:tc>
                  <a:txBody>
                    <a:bodyPr/>
                    <a:lstStyle/>
                    <a:p>
                      <a:pPr algn="ctr"/>
                      <a:r>
                        <a:rPr lang="tr-TR" sz="1500" b="1" dirty="0" smtClean="0"/>
                        <a:t>6</a:t>
                      </a:r>
                      <a:endParaRPr lang="tr-TR" sz="1500" b="1" dirty="0"/>
                    </a:p>
                  </a:txBody>
                  <a:tcPr marL="91439" marR="91439" marT="45725" marB="45725" anchor="ctr">
                    <a:solidFill>
                      <a:srgbClr val="00B050"/>
                    </a:solidFill>
                  </a:tcPr>
                </a:tc>
                <a:tc>
                  <a:txBody>
                    <a:bodyPr/>
                    <a:lstStyle/>
                    <a:p>
                      <a:pPr algn="ctr"/>
                      <a:r>
                        <a:rPr lang="tr-TR" sz="1500" b="1" dirty="0" smtClean="0"/>
                        <a:t>3,3</a:t>
                      </a:r>
                      <a:endParaRPr lang="tr-TR" sz="1500" b="1" dirty="0"/>
                    </a:p>
                  </a:txBody>
                  <a:tcPr marL="91439" marR="91439" marT="45725" marB="45725" anchor="ctr">
                    <a:solidFill>
                      <a:srgbClr val="00B050"/>
                    </a:solidFill>
                  </a:tcPr>
                </a:tc>
                <a:tc>
                  <a:txBody>
                    <a:bodyPr/>
                    <a:lstStyle/>
                    <a:p>
                      <a:pPr algn="ctr"/>
                      <a:r>
                        <a:rPr lang="tr-TR" sz="1500" b="1" dirty="0" smtClean="0"/>
                        <a:t>20</a:t>
                      </a:r>
                      <a:endParaRPr lang="tr-TR" sz="1500" b="1" dirty="0"/>
                    </a:p>
                  </a:txBody>
                  <a:tcPr marL="91439" marR="91439" marT="45725" marB="45725" anchor="ctr">
                    <a:solidFill>
                      <a:srgbClr val="00B05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8"/>
                  </a:ext>
                </a:extLst>
              </a:tr>
              <a:tr h="315724">
                <a:tc vMerge="1">
                  <a:txBody>
                    <a:bodyPr/>
                    <a:lstStyle/>
                    <a:p>
                      <a:endParaRPr lang="tr-TR" sz="2000" b="1" dirty="0"/>
                    </a:p>
                  </a:txBody>
                  <a:tcPr marL="91439" marR="91439" marT="45725" marB="45725" anchor="ctr">
                    <a:solidFill>
                      <a:srgbClr val="00B0F0"/>
                    </a:solidFill>
                  </a:tcPr>
                </a:tc>
                <a:tc>
                  <a:txBody>
                    <a:bodyPr/>
                    <a:lstStyle/>
                    <a:p>
                      <a:r>
                        <a:rPr lang="tr-TR" sz="1500" b="1" dirty="0" smtClean="0"/>
                        <a:t>Tarih-2</a:t>
                      </a:r>
                      <a:endParaRPr lang="tr-TR" sz="1500" b="1" dirty="0"/>
                    </a:p>
                  </a:txBody>
                  <a:tcPr marL="91439" marR="91439" marT="45725" marB="45725" anchor="ctr">
                    <a:solidFill>
                      <a:srgbClr val="00B0F0"/>
                    </a:solidFill>
                  </a:tcPr>
                </a:tc>
                <a:tc>
                  <a:txBody>
                    <a:bodyPr/>
                    <a:lstStyle/>
                    <a:p>
                      <a:pPr algn="ctr"/>
                      <a:r>
                        <a:rPr lang="tr-TR" sz="1500" b="1" dirty="0" smtClean="0"/>
                        <a:t>11</a:t>
                      </a:r>
                      <a:endParaRPr lang="tr-TR" sz="1500" b="1" dirty="0"/>
                    </a:p>
                  </a:txBody>
                  <a:tcPr marL="91439" marR="91439" marT="45725" marB="45725" anchor="ctr">
                    <a:solidFill>
                      <a:srgbClr val="00B0F0"/>
                    </a:solidFill>
                  </a:tcPr>
                </a:tc>
                <a:tc>
                  <a:txBody>
                    <a:bodyPr/>
                    <a:lstStyle/>
                    <a:p>
                      <a:pPr algn="ctr"/>
                      <a:r>
                        <a:rPr lang="tr-TR" sz="1500" b="1" dirty="0" smtClean="0"/>
                        <a:t>2,9</a:t>
                      </a:r>
                      <a:endParaRPr lang="tr-TR" sz="1500" b="1" dirty="0"/>
                    </a:p>
                  </a:txBody>
                  <a:tcPr marL="91439" marR="91439" marT="45725" marB="45725" anchor="ctr">
                    <a:solidFill>
                      <a:srgbClr val="00B0F0"/>
                    </a:solidFill>
                  </a:tcPr>
                </a:tc>
                <a:tc>
                  <a:txBody>
                    <a:bodyPr/>
                    <a:lstStyle/>
                    <a:p>
                      <a:pPr algn="ctr"/>
                      <a:r>
                        <a:rPr lang="tr-TR" sz="1500" b="1" dirty="0" smtClean="0"/>
                        <a:t>32</a:t>
                      </a:r>
                      <a:endParaRPr lang="tr-TR" sz="1500" b="1" dirty="0"/>
                    </a:p>
                  </a:txBody>
                  <a:tcPr marL="91439" marR="91439" marT="45725" marB="45725" anchor="ctr">
                    <a:solidFill>
                      <a:srgbClr val="00B0F0"/>
                    </a:solidFill>
                  </a:tcPr>
                </a:tc>
                <a:tc vMerge="1">
                  <a:txBody>
                    <a:bodyPr/>
                    <a:lstStyle/>
                    <a:p>
                      <a:pPr algn="ctr"/>
                      <a:endParaRPr lang="tr-TR" sz="2000" b="1" dirty="0"/>
                    </a:p>
                  </a:txBody>
                  <a:tcPr marL="91439" marR="91439" marT="45725" marB="45725" anchor="ctr">
                    <a:solidFill>
                      <a:srgbClr val="00B0F0"/>
                    </a:solidFill>
                  </a:tcPr>
                </a:tc>
                <a:extLst>
                  <a:ext uri="{0D108BD9-81ED-4DB2-BD59-A6C34878D82A}">
                    <a16:rowId xmlns:a16="http://schemas.microsoft.com/office/drawing/2014/main" val="10009"/>
                  </a:ext>
                </a:extLst>
              </a:tr>
              <a:tr h="364205">
                <a:tc vMerge="1">
                  <a:txBody>
                    <a:bodyPr/>
                    <a:lstStyle/>
                    <a:p>
                      <a:pPr algn="ctr"/>
                      <a:endParaRPr lang="tr-TR" sz="1400" b="1" dirty="0"/>
                    </a:p>
                  </a:txBody>
                  <a:tcPr marL="91439" marR="91439" marT="45725" marB="45725" anchor="ctr">
                    <a:solidFill>
                      <a:srgbClr val="00B0F0"/>
                    </a:solidFill>
                  </a:tcPr>
                </a:tc>
                <a:tc>
                  <a:txBody>
                    <a:bodyPr/>
                    <a:lstStyle/>
                    <a:p>
                      <a:r>
                        <a:rPr lang="tr-TR" sz="1500" b="1" dirty="0" smtClean="0"/>
                        <a:t>Coğrafya-2</a:t>
                      </a:r>
                      <a:endParaRPr lang="tr-TR" sz="1500" b="1" dirty="0"/>
                    </a:p>
                  </a:txBody>
                  <a:tcPr marL="91439" marR="91439" marT="45725" marB="45725" anchor="ctr">
                    <a:solidFill>
                      <a:srgbClr val="00B0F0"/>
                    </a:solidFill>
                  </a:tcPr>
                </a:tc>
                <a:tc>
                  <a:txBody>
                    <a:bodyPr/>
                    <a:lstStyle/>
                    <a:p>
                      <a:pPr algn="ctr"/>
                      <a:r>
                        <a:rPr lang="tr-TR" sz="1500" b="1" dirty="0" smtClean="0"/>
                        <a:t>11</a:t>
                      </a:r>
                      <a:endParaRPr lang="tr-TR" sz="1500" b="1" dirty="0"/>
                    </a:p>
                  </a:txBody>
                  <a:tcPr marL="91439" marR="91439" marT="45725" marB="45725" anchor="ctr">
                    <a:solidFill>
                      <a:srgbClr val="00B0F0"/>
                    </a:solidFill>
                  </a:tcPr>
                </a:tc>
                <a:tc>
                  <a:txBody>
                    <a:bodyPr/>
                    <a:lstStyle/>
                    <a:p>
                      <a:pPr algn="ctr"/>
                      <a:r>
                        <a:rPr lang="tr-TR" sz="1500" b="1" dirty="0" smtClean="0"/>
                        <a:t>2,9</a:t>
                      </a:r>
                      <a:endParaRPr lang="tr-TR" sz="1500" b="1" dirty="0"/>
                    </a:p>
                  </a:txBody>
                  <a:tcPr marL="91439" marR="91439" marT="45725" marB="45725" anchor="ctr">
                    <a:solidFill>
                      <a:srgbClr val="00B0F0"/>
                    </a:solidFill>
                  </a:tcPr>
                </a:tc>
                <a:tc>
                  <a:txBody>
                    <a:bodyPr/>
                    <a:lstStyle/>
                    <a:p>
                      <a:pPr algn="ctr"/>
                      <a:r>
                        <a:rPr lang="tr-TR" sz="1500" b="1" dirty="0" smtClean="0"/>
                        <a:t>32</a:t>
                      </a:r>
                      <a:endParaRPr lang="tr-TR" sz="1500" b="1" dirty="0"/>
                    </a:p>
                  </a:txBody>
                  <a:tcPr marL="91439" marR="91439" marT="45725" marB="45725" anchor="ctr">
                    <a:solidFill>
                      <a:srgbClr val="00B0F0"/>
                    </a:solidFill>
                  </a:tcPr>
                </a:tc>
                <a:tc vMerge="1">
                  <a:txBody>
                    <a:bodyPr/>
                    <a:lstStyle/>
                    <a:p>
                      <a:pPr algn="ctr"/>
                      <a:endParaRPr lang="tr-TR" sz="1400" b="1" dirty="0"/>
                    </a:p>
                  </a:txBody>
                  <a:tcPr marL="91439" marR="91439" marT="45725" marB="45725" anchor="ctr">
                    <a:solidFill>
                      <a:srgbClr val="00B0F0"/>
                    </a:solidFill>
                  </a:tcPr>
                </a:tc>
                <a:extLst>
                  <a:ext uri="{0D108BD9-81ED-4DB2-BD59-A6C34878D82A}">
                    <a16:rowId xmlns:a16="http://schemas.microsoft.com/office/drawing/2014/main" val="10010"/>
                  </a:ext>
                </a:extLst>
              </a:tr>
              <a:tr h="315724">
                <a:tc vMerge="1">
                  <a:txBody>
                    <a:bodyPr/>
                    <a:lstStyle/>
                    <a:p>
                      <a:pPr algn="ctr"/>
                      <a:endParaRPr lang="tr-TR" sz="1400" b="1" dirty="0"/>
                    </a:p>
                  </a:txBody>
                  <a:tcPr marL="91439" marR="91439" marT="45725" marB="45725" anchor="ctr">
                    <a:solidFill>
                      <a:srgbClr val="00B0F0"/>
                    </a:solidFill>
                  </a:tcPr>
                </a:tc>
                <a:tc>
                  <a:txBody>
                    <a:bodyPr/>
                    <a:lstStyle/>
                    <a:p>
                      <a:r>
                        <a:rPr lang="tr-TR" sz="1500" b="1" dirty="0" smtClean="0"/>
                        <a:t>Felsefe Grubu</a:t>
                      </a:r>
                      <a:endParaRPr lang="tr-TR" sz="1500" b="1" dirty="0"/>
                    </a:p>
                  </a:txBody>
                  <a:tcPr marL="91439" marR="91439" marT="45725" marB="45725" anchor="ctr">
                    <a:solidFill>
                      <a:srgbClr val="00B0F0"/>
                    </a:solidFill>
                  </a:tcPr>
                </a:tc>
                <a:tc>
                  <a:txBody>
                    <a:bodyPr/>
                    <a:lstStyle/>
                    <a:p>
                      <a:pPr algn="ctr"/>
                      <a:r>
                        <a:rPr lang="tr-TR" sz="1500" b="1" dirty="0" smtClean="0"/>
                        <a:t>12</a:t>
                      </a:r>
                      <a:endParaRPr lang="tr-TR" sz="1500" b="1" dirty="0"/>
                    </a:p>
                  </a:txBody>
                  <a:tcPr marL="91439" marR="91439" marT="45725" marB="45725" anchor="ctr">
                    <a:solidFill>
                      <a:srgbClr val="00B0F0"/>
                    </a:solidFill>
                  </a:tcPr>
                </a:tc>
                <a:tc>
                  <a:txBody>
                    <a:bodyPr/>
                    <a:lstStyle/>
                    <a:p>
                      <a:pPr algn="ctr"/>
                      <a:r>
                        <a:rPr lang="tr-TR" sz="1500" b="1" dirty="0" smtClean="0"/>
                        <a:t>3</a:t>
                      </a:r>
                      <a:endParaRPr lang="tr-TR" sz="1500" b="1" dirty="0"/>
                    </a:p>
                  </a:txBody>
                  <a:tcPr marL="91439" marR="91439" marT="45725" marB="45725" anchor="ctr">
                    <a:solidFill>
                      <a:srgbClr val="00B0F0"/>
                    </a:solidFill>
                  </a:tcPr>
                </a:tc>
                <a:tc>
                  <a:txBody>
                    <a:bodyPr/>
                    <a:lstStyle/>
                    <a:p>
                      <a:pPr algn="ctr"/>
                      <a:r>
                        <a:rPr lang="tr-TR" sz="1500" b="1" dirty="0" smtClean="0"/>
                        <a:t>36</a:t>
                      </a:r>
                      <a:endParaRPr lang="tr-TR" sz="1500" b="1" dirty="0"/>
                    </a:p>
                  </a:txBody>
                  <a:tcPr marL="91439" marR="91439" marT="45725" marB="45725" anchor="ctr">
                    <a:solidFill>
                      <a:srgbClr val="00B0F0"/>
                    </a:solidFill>
                  </a:tcPr>
                </a:tc>
                <a:tc vMerge="1">
                  <a:txBody>
                    <a:bodyPr/>
                    <a:lstStyle/>
                    <a:p>
                      <a:pPr algn="ctr"/>
                      <a:endParaRPr lang="tr-TR" sz="1400" b="1" dirty="0"/>
                    </a:p>
                  </a:txBody>
                  <a:tcPr marL="91439" marR="91439" marT="45725" marB="45725" anchor="ctr">
                    <a:solidFill>
                      <a:srgbClr val="00B0F0"/>
                    </a:solidFill>
                  </a:tcPr>
                </a:tc>
                <a:extLst>
                  <a:ext uri="{0D108BD9-81ED-4DB2-BD59-A6C34878D82A}">
                    <a16:rowId xmlns:a16="http://schemas.microsoft.com/office/drawing/2014/main" val="10011"/>
                  </a:ext>
                </a:extLst>
              </a:tr>
              <a:tr h="315724">
                <a:tc vMerge="1">
                  <a:txBody>
                    <a:bodyPr/>
                    <a:lstStyle/>
                    <a:p>
                      <a:pPr algn="ctr"/>
                      <a:endParaRPr lang="tr-TR" sz="1400" b="1" dirty="0"/>
                    </a:p>
                  </a:txBody>
                  <a:tcPr marL="91439" marR="91439" marT="45725" marB="45725" anchor="ctr">
                    <a:solidFill>
                      <a:srgbClr val="00B0F0"/>
                    </a:solidFill>
                  </a:tcPr>
                </a:tc>
                <a:tc>
                  <a:txBody>
                    <a:bodyPr/>
                    <a:lstStyle/>
                    <a:p>
                      <a:r>
                        <a:rPr lang="tr-TR" sz="1500" b="1" dirty="0" smtClean="0"/>
                        <a:t>Din Kül. Ve Ah.</a:t>
                      </a:r>
                      <a:r>
                        <a:rPr lang="tr-TR" sz="1500" b="1" baseline="0" dirty="0" smtClean="0"/>
                        <a:t> Bil.</a:t>
                      </a:r>
                      <a:endParaRPr lang="tr-TR" sz="1500" b="1" dirty="0"/>
                    </a:p>
                  </a:txBody>
                  <a:tcPr marL="91439" marR="91439" marT="45725" marB="45725" anchor="ctr">
                    <a:solidFill>
                      <a:srgbClr val="00B0F0"/>
                    </a:solidFill>
                  </a:tcPr>
                </a:tc>
                <a:tc>
                  <a:txBody>
                    <a:bodyPr/>
                    <a:lstStyle/>
                    <a:p>
                      <a:pPr algn="ctr"/>
                      <a:r>
                        <a:rPr lang="tr-TR" sz="1500" b="1" dirty="0" smtClean="0"/>
                        <a:t>6</a:t>
                      </a:r>
                      <a:endParaRPr lang="tr-TR" sz="1500" b="1" dirty="0"/>
                    </a:p>
                  </a:txBody>
                  <a:tcPr marL="91439" marR="91439" marT="45725" marB="45725" anchor="ctr">
                    <a:solidFill>
                      <a:srgbClr val="00B0F0"/>
                    </a:solidFill>
                  </a:tcPr>
                </a:tc>
                <a:tc>
                  <a:txBody>
                    <a:bodyPr/>
                    <a:lstStyle/>
                    <a:p>
                      <a:pPr algn="ctr"/>
                      <a:r>
                        <a:rPr lang="tr-TR" sz="1500" b="1" dirty="0" smtClean="0"/>
                        <a:t>3,3</a:t>
                      </a:r>
                      <a:endParaRPr lang="tr-TR" sz="1500" b="1" dirty="0"/>
                    </a:p>
                  </a:txBody>
                  <a:tcPr marL="91439" marR="91439" marT="45725" marB="45725" anchor="ctr">
                    <a:solidFill>
                      <a:srgbClr val="00B0F0"/>
                    </a:solidFill>
                  </a:tcPr>
                </a:tc>
                <a:tc>
                  <a:txBody>
                    <a:bodyPr/>
                    <a:lstStyle/>
                    <a:p>
                      <a:pPr algn="ctr"/>
                      <a:r>
                        <a:rPr lang="tr-TR" sz="1500" b="1" dirty="0" smtClean="0"/>
                        <a:t>20</a:t>
                      </a:r>
                      <a:endParaRPr lang="tr-TR" sz="1500" b="1" dirty="0"/>
                    </a:p>
                  </a:txBody>
                  <a:tcPr marL="91439" marR="91439" marT="45725" marB="45725" anchor="ctr">
                    <a:solidFill>
                      <a:srgbClr val="00B0F0"/>
                    </a:solidFill>
                  </a:tcPr>
                </a:tc>
                <a:tc vMerge="1">
                  <a:txBody>
                    <a:bodyPr/>
                    <a:lstStyle/>
                    <a:p>
                      <a:pPr algn="ctr"/>
                      <a:endParaRPr lang="tr-TR" sz="1400" b="1" dirty="0"/>
                    </a:p>
                  </a:txBody>
                  <a:tcPr marL="91439" marR="91439" marT="45725" marB="45725" anchor="ctr">
                    <a:solidFill>
                      <a:srgbClr val="00B0F0"/>
                    </a:solidFill>
                  </a:tcPr>
                </a:tc>
                <a:extLst>
                  <a:ext uri="{0D108BD9-81ED-4DB2-BD59-A6C34878D82A}">
                    <a16:rowId xmlns:a16="http://schemas.microsoft.com/office/drawing/2014/main" val="10012"/>
                  </a:ext>
                </a:extLst>
              </a:tr>
              <a:tr h="390894">
                <a:tc gridSpan="5">
                  <a:txBody>
                    <a:bodyPr/>
                    <a:lstStyle/>
                    <a:p>
                      <a:r>
                        <a:rPr lang="tr-TR" sz="1500" b="1" dirty="0" smtClean="0"/>
                        <a:t>ORTAÖĞRETİM BAŞARI PUANI (Diploma Notu</a:t>
                      </a:r>
                      <a:r>
                        <a:rPr lang="tr-TR" sz="1500" b="1" baseline="0" dirty="0" smtClean="0"/>
                        <a:t> X 0,6)</a:t>
                      </a:r>
                      <a:endParaRPr lang="tr-TR" sz="1500" b="1" dirty="0"/>
                    </a:p>
                  </a:txBody>
                  <a:tcPr marL="91439" marR="91439" marT="45725" marB="45725" anchor="ctr">
                    <a:solidFill>
                      <a:srgbClr val="FFFF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60</a:t>
                      </a:r>
                      <a:endParaRPr lang="tr-TR" sz="2000" b="1" dirty="0"/>
                    </a:p>
                  </a:txBody>
                  <a:tcPr marL="91439" marR="91439" marT="45725" marB="45725" anchor="ctr">
                    <a:solidFill>
                      <a:srgbClr val="FFFF00"/>
                    </a:solidFill>
                  </a:tcPr>
                </a:tc>
                <a:extLst>
                  <a:ext uri="{0D108BD9-81ED-4DB2-BD59-A6C34878D82A}">
                    <a16:rowId xmlns:a16="http://schemas.microsoft.com/office/drawing/2014/main" val="10013"/>
                  </a:ext>
                </a:extLst>
              </a:tr>
              <a:tr h="390894">
                <a:tc gridSpan="5">
                  <a:txBody>
                    <a:bodyPr/>
                    <a:lstStyle/>
                    <a:p>
                      <a:r>
                        <a:rPr lang="tr-TR" sz="2000" b="1" dirty="0" smtClean="0"/>
                        <a:t>YERLEŞTİRMEYE</a:t>
                      </a:r>
                      <a:r>
                        <a:rPr lang="tr-TR" sz="2000" b="1" baseline="0" dirty="0" smtClean="0"/>
                        <a:t> ESAS TOPLAM PUAN</a:t>
                      </a:r>
                      <a:endParaRPr lang="tr-TR" sz="2000" b="1" dirty="0"/>
                    </a:p>
                  </a:txBody>
                  <a:tcPr marL="91439" marR="91439" marT="45725" marB="45725" anchor="ctr">
                    <a:solidFill>
                      <a:srgbClr val="FF00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560</a:t>
                      </a:r>
                      <a:endParaRPr lang="tr-TR" sz="2000" b="1" dirty="0"/>
                    </a:p>
                  </a:txBody>
                  <a:tcPr marL="91439" marR="91439" marT="45725" marB="45725" anchor="ctr">
                    <a:solidFill>
                      <a:srgbClr val="FF0000"/>
                    </a:solidFill>
                  </a:tcPr>
                </a:tc>
                <a:extLst>
                  <a:ext uri="{0D108BD9-81ED-4DB2-BD59-A6C34878D82A}">
                    <a16:rowId xmlns:a16="http://schemas.microsoft.com/office/drawing/2014/main" val="10014"/>
                  </a:ext>
                </a:extLst>
              </a:tr>
            </a:tbl>
          </a:graphicData>
        </a:graphic>
      </p:graphicFrame>
      <p:sp>
        <p:nvSpPr>
          <p:cNvPr id="15" name="1 Başlık"/>
          <p:cNvSpPr>
            <a:spLocks noGrp="1"/>
          </p:cNvSpPr>
          <p:nvPr>
            <p:ph type="title"/>
          </p:nvPr>
        </p:nvSpPr>
        <p:spPr>
          <a:xfrm>
            <a:off x="1527696" y="160834"/>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SÖZEL PUAN</a:t>
            </a:r>
            <a:br>
              <a:rPr lang="tr-TR" sz="3000" b="1" dirty="0" smtClean="0">
                <a:solidFill>
                  <a:schemeClr val="accent6"/>
                </a:solidFill>
              </a:rPr>
            </a:br>
            <a:r>
              <a:rPr lang="tr-TR" sz="3000" b="1" dirty="0" smtClean="0">
                <a:solidFill>
                  <a:schemeClr val="accent6"/>
                </a:solidFill>
              </a:rPr>
              <a:t> Nasıl Hesaplanacak?</a:t>
            </a:r>
            <a:endParaRPr lang="tr-TR" sz="3000" b="1" dirty="0">
              <a:solidFill>
                <a:schemeClr val="accent6"/>
              </a:solidFill>
            </a:endParaRPr>
          </a:p>
        </p:txBody>
      </p:sp>
      <p:graphicFrame>
        <p:nvGraphicFramePr>
          <p:cNvPr id="2" name="Nesne 1"/>
          <p:cNvGraphicFramePr>
            <a:graphicFrameLocks noChangeAspect="1"/>
          </p:cNvGraphicFramePr>
          <p:nvPr>
            <p:extLst>
              <p:ext uri="{D42A27DB-BD31-4B8C-83A1-F6EECF244321}">
                <p14:modId xmlns:p14="http://schemas.microsoft.com/office/powerpoint/2010/main" val="3464186656"/>
              </p:ext>
            </p:extLst>
          </p:nvPr>
        </p:nvGraphicFramePr>
        <p:xfrm>
          <a:off x="7883348" y="144097"/>
          <a:ext cx="1129605" cy="1313977"/>
        </p:xfrm>
        <a:graphic>
          <a:graphicData uri="http://schemas.openxmlformats.org/presentationml/2006/ole">
            <mc:AlternateContent xmlns:mc="http://schemas.openxmlformats.org/markup-compatibility/2006">
              <mc:Choice xmlns:v="urn:schemas-microsoft-com:vml" Requires="v">
                <p:oleObj spid="_x0000_s16409"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348" y="144097"/>
                        <a:ext cx="1129605" cy="1313977"/>
                      </a:xfrm>
                      <a:prstGeom prst="rect">
                        <a:avLst/>
                      </a:prstGeom>
                      <a:noFill/>
                      <a:ln>
                        <a:noFill/>
                      </a:ln>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3293814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DİL PUANI LİSANS PROGRAMLARI</a:t>
            </a:r>
            <a:endParaRPr lang="tr-TR" sz="3000" b="1" dirty="0">
              <a:solidFill>
                <a:schemeClr val="accent6"/>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8385371"/>
              </p:ext>
            </p:extLst>
          </p:nvPr>
        </p:nvGraphicFramePr>
        <p:xfrm>
          <a:off x="611560" y="2204864"/>
          <a:ext cx="8280920" cy="3051325"/>
        </p:xfrm>
        <a:graphic>
          <a:graphicData uri="http://schemas.openxmlformats.org/drawingml/2006/table">
            <a:tbl>
              <a:tblPr firstRow="1" bandRow="1">
                <a:tableStyleId>{616DA210-FB5B-4158-B5E0-FEB733F419BA}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610265">
                <a:tc>
                  <a:txBody>
                    <a:bodyPr/>
                    <a:lstStyle/>
                    <a:p>
                      <a:pPr algn="l" fontAlgn="ctr">
                        <a:buClr>
                          <a:srgbClr val="000000"/>
                        </a:buClr>
                        <a:buSzPts val="1100"/>
                        <a:buFont typeface="Calibri"/>
                        <a:buNone/>
                      </a:pPr>
                      <a:r>
                        <a:rPr lang="tr-TR" sz="2000" b="1" u="none" strike="noStrike" dirty="0" smtClean="0">
                          <a:effectLst/>
                        </a:rPr>
                        <a:t>İngilizce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Turizm Rehberliği</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0"/>
                  </a:ext>
                </a:extLst>
              </a:tr>
              <a:tr h="610265">
                <a:tc>
                  <a:txBody>
                    <a:bodyPr/>
                    <a:lstStyle/>
                    <a:p>
                      <a:pPr algn="l" fontAlgn="ctr">
                        <a:buClr>
                          <a:srgbClr val="000000"/>
                        </a:buClr>
                        <a:buSzPts val="1100"/>
                        <a:buFont typeface="Calibri"/>
                        <a:buNone/>
                      </a:pPr>
                      <a:r>
                        <a:rPr lang="tr-TR" sz="2000" b="1" u="none" strike="noStrike" dirty="0" smtClean="0">
                          <a:effectLst/>
                        </a:rPr>
                        <a:t>Almanca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Mütercim Tercümanlık</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1"/>
                  </a:ext>
                </a:extLst>
              </a:tr>
              <a:tr h="610265">
                <a:tc>
                  <a:txBody>
                    <a:bodyPr/>
                    <a:lstStyle/>
                    <a:p>
                      <a:pPr algn="l" fontAlgn="ctr">
                        <a:buClr>
                          <a:srgbClr val="000000"/>
                        </a:buClr>
                        <a:buSzPts val="1100"/>
                        <a:buFont typeface="Calibri"/>
                        <a:buChar char="İ"/>
                      </a:pPr>
                      <a:r>
                        <a:rPr lang="tr-TR" sz="2000" b="1" u="none" strike="noStrike" dirty="0" smtClean="0">
                          <a:effectLst/>
                        </a:rPr>
                        <a:t>Fransızca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Rus Dili ve Edebiyatı</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2"/>
                  </a:ext>
                </a:extLst>
              </a:tr>
              <a:tr h="610265">
                <a:tc>
                  <a:txBody>
                    <a:bodyPr/>
                    <a:lstStyle/>
                    <a:p>
                      <a:pPr algn="l" fontAlgn="ctr">
                        <a:buClr>
                          <a:srgbClr val="000000"/>
                        </a:buClr>
                        <a:buSzPts val="1100"/>
                        <a:buFont typeface="Calibri"/>
                        <a:buChar char="İ"/>
                      </a:pPr>
                      <a:r>
                        <a:rPr lang="tr-TR" sz="2000" b="1" u="none" strike="noStrike" dirty="0" smtClean="0">
                          <a:effectLst/>
                        </a:rPr>
                        <a:t>Arapça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İspanyol Dili ve Edebiyatı</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3"/>
                  </a:ext>
                </a:extLst>
              </a:tr>
              <a:tr h="610265">
                <a:tc>
                  <a:txBody>
                    <a:bodyPr/>
                    <a:lstStyle/>
                    <a:p>
                      <a:pPr algn="l" fontAlgn="ctr">
                        <a:buClr>
                          <a:srgbClr val="000000"/>
                        </a:buClr>
                        <a:buSzPts val="1100"/>
                        <a:buFont typeface="Calibri"/>
                        <a:buNone/>
                      </a:pPr>
                      <a:r>
                        <a:rPr lang="tr-TR" sz="2000" b="1" u="none" strike="noStrike" dirty="0" smtClean="0">
                          <a:effectLst/>
                        </a:rPr>
                        <a:t>Japonca Öğretmenliği</a:t>
                      </a:r>
                      <a:endParaRPr lang="tr-TR" sz="2000" b="1" i="0" u="none" strike="noStrike" dirty="0">
                        <a:solidFill>
                          <a:schemeClr val="tx1"/>
                        </a:solidFill>
                        <a:effectLst/>
                        <a:latin typeface="Calibri"/>
                      </a:endParaRPr>
                    </a:p>
                  </a:txBody>
                  <a:tcPr marL="85725" marR="9525" marT="9525" marB="0" anchor="ctr"/>
                </a:tc>
                <a:tc>
                  <a:txBody>
                    <a:bodyPr/>
                    <a:lstStyle/>
                    <a:p>
                      <a:pPr algn="l" fontAlgn="ctr"/>
                      <a:r>
                        <a:rPr lang="tr-TR" sz="2000" b="1" u="none" strike="noStrike" dirty="0" smtClean="0">
                          <a:effectLst/>
                        </a:rPr>
                        <a:t>İtalyan Dili ve Edebiyatı</a:t>
                      </a:r>
                      <a:endParaRPr lang="tr-TR" sz="2000" b="1" i="0" u="none" strike="noStrike" dirty="0">
                        <a:solidFill>
                          <a:srgbClr val="000000"/>
                        </a:solidFill>
                        <a:effectLst/>
                        <a:latin typeface="Calibri"/>
                      </a:endParaRPr>
                    </a:p>
                  </a:txBody>
                  <a:tcPr marL="85725" marR="9525" marT="9525" marB="0" anchor="ctr"/>
                </a:tc>
                <a:extLst>
                  <a:ext uri="{0D108BD9-81ED-4DB2-BD59-A6C34878D82A}">
                    <a16:rowId xmlns:a16="http://schemas.microsoft.com/office/drawing/2014/main" val="10004"/>
                  </a:ext>
                </a:extLst>
              </a:tr>
            </a:tbl>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val="856922479"/>
              </p:ext>
            </p:extLst>
          </p:nvPr>
        </p:nvGraphicFramePr>
        <p:xfrm>
          <a:off x="7762875" y="160338"/>
          <a:ext cx="1381125" cy="1606550"/>
        </p:xfrm>
        <a:graphic>
          <a:graphicData uri="http://schemas.openxmlformats.org/presentationml/2006/ole">
            <mc:AlternateContent xmlns:mc="http://schemas.openxmlformats.org/markup-compatibility/2006">
              <mc:Choice xmlns:v="urn:schemas-microsoft-com:vml" Requires="v">
                <p:oleObj spid="_x0000_s17433"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75" y="160338"/>
                        <a:ext cx="1381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28531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82" y="116632"/>
            <a:ext cx="122874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3642946969"/>
              </p:ext>
            </p:extLst>
          </p:nvPr>
        </p:nvGraphicFramePr>
        <p:xfrm>
          <a:off x="1202415" y="1244186"/>
          <a:ext cx="6685187" cy="5415246"/>
        </p:xfrm>
        <a:graphic>
          <a:graphicData uri="http://schemas.openxmlformats.org/drawingml/2006/table">
            <a:tbl>
              <a:tblPr firstRow="1" bandRow="1">
                <a:tableStyleId>{5C22544A-7EE6-4342-B048-85BDC9FD1C3A}</a:tableStyleId>
              </a:tblPr>
              <a:tblGrid>
                <a:gridCol w="1227858">
                  <a:extLst>
                    <a:ext uri="{9D8B030D-6E8A-4147-A177-3AD203B41FA5}">
                      <a16:colId xmlns:a16="http://schemas.microsoft.com/office/drawing/2014/main" val="20000"/>
                    </a:ext>
                  </a:extLst>
                </a:gridCol>
                <a:gridCol w="1752409">
                  <a:extLst>
                    <a:ext uri="{9D8B030D-6E8A-4147-A177-3AD203B41FA5}">
                      <a16:colId xmlns:a16="http://schemas.microsoft.com/office/drawing/2014/main" val="20001"/>
                    </a:ext>
                  </a:extLst>
                </a:gridCol>
                <a:gridCol w="89660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tblGrid>
              <a:tr h="435176">
                <a:tc gridSpan="5">
                  <a:txBody>
                    <a:bodyPr/>
                    <a:lstStyle/>
                    <a:p>
                      <a:r>
                        <a:rPr lang="tr-TR" sz="2000" b="1" dirty="0" smtClean="0"/>
                        <a:t>TABAN PUAN</a:t>
                      </a:r>
                      <a:endParaRPr lang="tr-TR" sz="2000" b="1" dirty="0"/>
                    </a:p>
                  </a:txBody>
                  <a:tcPr marL="91439" marR="91439" marT="45725" marB="45725" anchor="ctr">
                    <a:solidFill>
                      <a:srgbClr val="00B050"/>
                    </a:solidFill>
                  </a:tcPr>
                </a:tc>
                <a:tc hMerge="1">
                  <a:txBody>
                    <a:bodyPr/>
                    <a:lstStyle/>
                    <a:p>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hMerge="1">
                  <a:txBody>
                    <a:bodyPr/>
                    <a:lstStyle/>
                    <a:p>
                      <a:pPr algn="ctr"/>
                      <a:endParaRPr lang="tr-TR" sz="2000" b="1" dirty="0"/>
                    </a:p>
                  </a:txBody>
                  <a:tcPr marL="91439" marR="91439" marT="45725" marB="45725" anchor="ctr"/>
                </a:tc>
                <a:tc>
                  <a:txBody>
                    <a:bodyPr/>
                    <a:lstStyle/>
                    <a:p>
                      <a:pPr algn="ctr"/>
                      <a:r>
                        <a:rPr lang="tr-TR" sz="2000" b="1" dirty="0" smtClean="0">
                          <a:solidFill>
                            <a:schemeClr val="bg1"/>
                          </a:solidFill>
                        </a:rPr>
                        <a:t>100</a:t>
                      </a:r>
                      <a:endParaRPr lang="tr-TR" sz="2000" b="1" dirty="0">
                        <a:solidFill>
                          <a:schemeClr val="bg1"/>
                        </a:solidFill>
                      </a:endParaRPr>
                    </a:p>
                  </a:txBody>
                  <a:tcPr marL="91439" marR="91439" marT="45725" marB="45725" anchor="ctr">
                    <a:solidFill>
                      <a:srgbClr val="00B050"/>
                    </a:solidFill>
                  </a:tcPr>
                </a:tc>
                <a:extLst>
                  <a:ext uri="{0D108BD9-81ED-4DB2-BD59-A6C34878D82A}">
                    <a16:rowId xmlns:a16="http://schemas.microsoft.com/office/drawing/2014/main" val="10000"/>
                  </a:ext>
                </a:extLst>
              </a:tr>
              <a:tr h="769918">
                <a:tc>
                  <a:txBody>
                    <a:bodyPr/>
                    <a:lstStyle/>
                    <a:p>
                      <a:endParaRPr lang="tr-TR" sz="2000" b="1" dirty="0"/>
                    </a:p>
                  </a:txBody>
                  <a:tcPr marL="91439" marR="91439" marT="45725" marB="45725" anchor="ctr"/>
                </a:tc>
                <a:tc>
                  <a:txBody>
                    <a:bodyPr/>
                    <a:lstStyle/>
                    <a:p>
                      <a:r>
                        <a:rPr lang="tr-TR" sz="2000" b="1" dirty="0" smtClean="0"/>
                        <a:t>Testler</a:t>
                      </a:r>
                      <a:endParaRPr lang="tr-TR" sz="2000" b="1" dirty="0"/>
                    </a:p>
                  </a:txBody>
                  <a:tcPr marL="91439" marR="91439" marT="45725" marB="45725" anchor="ctr"/>
                </a:tc>
                <a:tc>
                  <a:txBody>
                    <a:bodyPr/>
                    <a:lstStyle/>
                    <a:p>
                      <a:pPr algn="ctr"/>
                      <a:r>
                        <a:rPr lang="tr-TR" sz="2000" b="1" dirty="0" smtClean="0"/>
                        <a:t>Soru Sayısı</a:t>
                      </a:r>
                      <a:endParaRPr lang="tr-TR" sz="2000" b="1" dirty="0"/>
                    </a:p>
                  </a:txBody>
                  <a:tcPr marL="91439" marR="91439" marT="45725" marB="45725" anchor="ctr"/>
                </a:tc>
                <a:tc>
                  <a:txBody>
                    <a:bodyPr/>
                    <a:lstStyle/>
                    <a:p>
                      <a:pPr algn="ctr"/>
                      <a:r>
                        <a:rPr lang="tr-TR" sz="2000" b="1" dirty="0" smtClean="0"/>
                        <a:t>Katsayı</a:t>
                      </a:r>
                      <a:endParaRPr lang="tr-TR" sz="2000" b="1" dirty="0"/>
                    </a:p>
                  </a:txBody>
                  <a:tcPr marL="91439" marR="91439" marT="45725" marB="45725" anchor="ctr"/>
                </a:tc>
                <a:tc>
                  <a:txBody>
                    <a:bodyPr/>
                    <a:lstStyle/>
                    <a:p>
                      <a:pPr algn="ctr"/>
                      <a:r>
                        <a:rPr lang="tr-TR" sz="2000" b="1" dirty="0" smtClean="0"/>
                        <a:t>En</a:t>
                      </a:r>
                      <a:r>
                        <a:rPr lang="tr-TR" sz="2000" b="1" baseline="0" dirty="0" smtClean="0"/>
                        <a:t> Yüksek Puan</a:t>
                      </a:r>
                      <a:endParaRPr lang="tr-TR" sz="2000" b="1" dirty="0"/>
                    </a:p>
                  </a:txBody>
                  <a:tcPr marL="91439" marR="91439" marT="45725" marB="45725" anchor="ctr"/>
                </a:tc>
                <a:tc>
                  <a:txBody>
                    <a:bodyPr/>
                    <a:lstStyle/>
                    <a:p>
                      <a:pPr algn="ctr"/>
                      <a:endParaRPr lang="tr-TR" sz="2000" b="1" dirty="0"/>
                    </a:p>
                  </a:txBody>
                  <a:tcPr marL="91439" marR="91439" marT="45725" marB="45725" anchor="ctr"/>
                </a:tc>
                <a:extLst>
                  <a:ext uri="{0D108BD9-81ED-4DB2-BD59-A6C34878D82A}">
                    <a16:rowId xmlns:a16="http://schemas.microsoft.com/office/drawing/2014/main" val="10001"/>
                  </a:ext>
                </a:extLst>
              </a:tr>
              <a:tr h="435176">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mn-lt"/>
                          <a:ea typeface="+mn-ea"/>
                          <a:cs typeface="+mn-cs"/>
                        </a:rPr>
                        <a:t>Temel Yeterlilik Testi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900" b="1" i="0" u="none" strike="noStrike" kern="1200" cap="none" spc="0" normalizeH="0" baseline="0" noProof="0" dirty="0" smtClean="0">
                          <a:ln>
                            <a:noFill/>
                          </a:ln>
                          <a:solidFill>
                            <a:prstClr val="black"/>
                          </a:solidFill>
                          <a:effectLst/>
                          <a:uLnTx/>
                          <a:uFillTx/>
                          <a:latin typeface="+mn-lt"/>
                          <a:ea typeface="+mn-ea"/>
                          <a:cs typeface="+mn-cs"/>
                        </a:rPr>
                        <a:t>(TYT)</a:t>
                      </a:r>
                      <a:endParaRPr kumimoji="0" lang="tr-TR" sz="2900" b="1" i="0" u="none" strike="noStrike" kern="1200" cap="none" spc="0" normalizeH="0" baseline="0" noProof="0" dirty="0">
                        <a:ln>
                          <a:noFill/>
                        </a:ln>
                        <a:solidFill>
                          <a:prstClr val="black"/>
                        </a:solidFill>
                        <a:effectLst/>
                        <a:uLnTx/>
                        <a:uFillTx/>
                        <a:latin typeface="+mn-lt"/>
                        <a:ea typeface="+mn-ea"/>
                        <a:cs typeface="+mn-cs"/>
                      </a:endParaRPr>
                    </a:p>
                  </a:txBody>
                  <a:tcPr marL="91439" marR="91439" marT="45725" marB="45725" anchor="ctr">
                    <a:solidFill>
                      <a:srgbClr val="FFC000"/>
                    </a:solidFill>
                  </a:tcPr>
                </a:tc>
                <a:tc>
                  <a:txBody>
                    <a:bodyPr/>
                    <a:lstStyle/>
                    <a:p>
                      <a:r>
                        <a:rPr lang="tr-TR" sz="2000" b="1" dirty="0" smtClean="0"/>
                        <a:t>Türkçe</a:t>
                      </a:r>
                      <a:endParaRPr lang="tr-TR" sz="2000" b="1" dirty="0"/>
                    </a:p>
                  </a:txBody>
                  <a:tcPr marL="91439" marR="91439" marT="45725" marB="45725" anchor="ctr">
                    <a:solidFill>
                      <a:srgbClr val="FFC000"/>
                    </a:solidFill>
                  </a:tcPr>
                </a:tc>
                <a:tc>
                  <a:txBody>
                    <a:bodyPr/>
                    <a:lstStyle/>
                    <a:p>
                      <a:pPr algn="ctr"/>
                      <a:r>
                        <a:rPr lang="tr-TR" sz="2000" b="1" dirty="0" smtClean="0"/>
                        <a:t>40</a:t>
                      </a:r>
                      <a:endParaRPr lang="tr-TR" sz="2000" b="1" dirty="0"/>
                    </a:p>
                  </a:txBody>
                  <a:tcPr marL="91439" marR="91439" marT="45725" marB="45725" anchor="ctr">
                    <a:solidFill>
                      <a:srgbClr val="FFC000"/>
                    </a:solidFill>
                  </a:tcPr>
                </a:tc>
                <a:tc>
                  <a:txBody>
                    <a:bodyPr/>
                    <a:lstStyle/>
                    <a:p>
                      <a:pPr algn="ctr"/>
                      <a:r>
                        <a:rPr lang="tr-TR" sz="2000" b="1" dirty="0" smtClean="0"/>
                        <a:t>1,3</a:t>
                      </a:r>
                    </a:p>
                  </a:txBody>
                  <a:tcPr marL="91439" marR="91439" marT="45725" marB="45725" anchor="ctr">
                    <a:solidFill>
                      <a:srgbClr val="FFC000"/>
                    </a:solidFill>
                  </a:tcPr>
                </a:tc>
                <a:tc>
                  <a:txBody>
                    <a:bodyPr/>
                    <a:lstStyle/>
                    <a:p>
                      <a:pPr algn="ctr"/>
                      <a:r>
                        <a:rPr lang="tr-TR" sz="2000" b="1" dirty="0" smtClean="0"/>
                        <a:t>52</a:t>
                      </a:r>
                      <a:endParaRPr lang="tr-TR" sz="2000" b="1" dirty="0"/>
                    </a:p>
                  </a:txBody>
                  <a:tcPr marL="91439" marR="91439" marT="45725" marB="45725" anchor="ctr">
                    <a:solidFill>
                      <a:srgbClr val="FFC000"/>
                    </a:solidFill>
                  </a:tcPr>
                </a:tc>
                <a:tc rowSpan="4">
                  <a:txBody>
                    <a:bodyPr/>
                    <a:lstStyle/>
                    <a:p>
                      <a:pPr algn="ctr"/>
                      <a:r>
                        <a:rPr lang="tr-TR" sz="2000" b="1" dirty="0" smtClean="0"/>
                        <a:t>160</a:t>
                      </a:r>
                      <a:endParaRPr lang="tr-TR" sz="2000" b="1" dirty="0"/>
                    </a:p>
                  </a:txBody>
                  <a:tcPr marL="91439" marR="91439" marT="45725" marB="45725" anchor="ctr">
                    <a:solidFill>
                      <a:srgbClr val="FFC000"/>
                    </a:solidFill>
                  </a:tcPr>
                </a:tc>
                <a:extLst>
                  <a:ext uri="{0D108BD9-81ED-4DB2-BD59-A6C34878D82A}">
                    <a16:rowId xmlns:a16="http://schemas.microsoft.com/office/drawing/2014/main" val="10002"/>
                  </a:ext>
                </a:extLst>
              </a:tr>
              <a:tr h="435176">
                <a:tc vMerge="1">
                  <a:txBody>
                    <a:bodyPr/>
                    <a:lstStyle/>
                    <a:p>
                      <a:endParaRPr lang="tr-TR" sz="2000" b="1" dirty="0"/>
                    </a:p>
                  </a:txBody>
                  <a:tcPr marL="91439" marR="91439" marT="45725" marB="45725" anchor="ctr">
                    <a:solidFill>
                      <a:srgbClr val="FFC000"/>
                    </a:solidFill>
                  </a:tcPr>
                </a:tc>
                <a:tc>
                  <a:txBody>
                    <a:bodyPr/>
                    <a:lstStyle/>
                    <a:p>
                      <a:r>
                        <a:rPr lang="tr-TR" sz="2000" b="1" dirty="0" smtClean="0"/>
                        <a:t>Matematik</a:t>
                      </a:r>
                      <a:endParaRPr lang="tr-TR" sz="2000" b="1" dirty="0"/>
                    </a:p>
                  </a:txBody>
                  <a:tcPr marL="91439" marR="91439" marT="45725" marB="45725" anchor="ctr">
                    <a:solidFill>
                      <a:srgbClr val="FFC000"/>
                    </a:solidFill>
                  </a:tcPr>
                </a:tc>
                <a:tc>
                  <a:txBody>
                    <a:bodyPr/>
                    <a:lstStyle/>
                    <a:p>
                      <a:pPr algn="ctr"/>
                      <a:r>
                        <a:rPr lang="tr-TR" sz="2000" b="1" dirty="0" smtClean="0"/>
                        <a:t>40</a:t>
                      </a:r>
                      <a:endParaRPr lang="tr-TR" sz="2000" b="1" dirty="0"/>
                    </a:p>
                  </a:txBody>
                  <a:tcPr marL="91439" marR="91439" marT="45725" marB="45725" anchor="ctr">
                    <a:solidFill>
                      <a:srgbClr val="FFC000"/>
                    </a:solidFill>
                  </a:tcPr>
                </a:tc>
                <a:tc>
                  <a:txBody>
                    <a:bodyPr/>
                    <a:lstStyle/>
                    <a:p>
                      <a:pPr algn="ctr"/>
                      <a:r>
                        <a:rPr lang="tr-TR" sz="2000" b="1" dirty="0" smtClean="0"/>
                        <a:t>1,3</a:t>
                      </a:r>
                      <a:endParaRPr lang="tr-TR" sz="2000" b="1" dirty="0"/>
                    </a:p>
                  </a:txBody>
                  <a:tcPr marL="91439" marR="91439" marT="45725" marB="45725" anchor="ctr">
                    <a:solidFill>
                      <a:srgbClr val="FFC000"/>
                    </a:solidFill>
                  </a:tcPr>
                </a:tc>
                <a:tc>
                  <a:txBody>
                    <a:bodyPr/>
                    <a:lstStyle/>
                    <a:p>
                      <a:pPr algn="ctr"/>
                      <a:r>
                        <a:rPr lang="tr-TR" sz="2000" b="1" dirty="0" smtClean="0"/>
                        <a:t>52</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3"/>
                  </a:ext>
                </a:extLst>
              </a:tr>
              <a:tr h="545437">
                <a:tc vMerge="1">
                  <a:txBody>
                    <a:bodyPr/>
                    <a:lstStyle/>
                    <a:p>
                      <a:endParaRPr lang="tr-TR" sz="2000" b="1" dirty="0"/>
                    </a:p>
                  </a:txBody>
                  <a:tcPr marL="91439" marR="91439" marT="45725" marB="45725" anchor="ctr">
                    <a:solidFill>
                      <a:srgbClr val="FFC000"/>
                    </a:solidFill>
                  </a:tcPr>
                </a:tc>
                <a:tc>
                  <a:txBody>
                    <a:bodyPr/>
                    <a:lstStyle/>
                    <a:p>
                      <a:r>
                        <a:rPr lang="tr-TR" sz="2000" b="1" dirty="0" smtClean="0"/>
                        <a:t>Sosyal Bilimler</a:t>
                      </a:r>
                      <a:endParaRPr lang="tr-TR" sz="2000" b="1" dirty="0"/>
                    </a:p>
                  </a:txBody>
                  <a:tcPr marL="91439" marR="91439" marT="45725" marB="45725" anchor="ctr">
                    <a:solidFill>
                      <a:srgbClr val="FFC000"/>
                    </a:solidFill>
                  </a:tcPr>
                </a:tc>
                <a:tc>
                  <a:txBody>
                    <a:bodyPr/>
                    <a:lstStyle/>
                    <a:p>
                      <a:pPr algn="ctr"/>
                      <a:r>
                        <a:rPr lang="tr-TR" sz="2000" b="1" dirty="0" smtClean="0"/>
                        <a:t>20</a:t>
                      </a:r>
                      <a:endParaRPr lang="tr-TR" sz="2000" b="1" dirty="0"/>
                    </a:p>
                  </a:txBody>
                  <a:tcPr marL="91439" marR="91439" marT="45725" marB="45725" anchor="ctr">
                    <a:solidFill>
                      <a:srgbClr val="FFC000"/>
                    </a:solidFill>
                  </a:tcPr>
                </a:tc>
                <a:tc>
                  <a:txBody>
                    <a:bodyPr/>
                    <a:lstStyle/>
                    <a:p>
                      <a:pPr algn="ctr"/>
                      <a:r>
                        <a:rPr lang="tr-TR" sz="2000" b="1" dirty="0" smtClean="0"/>
                        <a:t>1,4</a:t>
                      </a:r>
                      <a:endParaRPr lang="tr-TR" sz="2000" b="1" dirty="0"/>
                    </a:p>
                  </a:txBody>
                  <a:tcPr marL="91439" marR="91439" marT="45725" marB="45725" anchor="ctr">
                    <a:solidFill>
                      <a:srgbClr val="FFC000"/>
                    </a:solidFill>
                  </a:tcPr>
                </a:tc>
                <a:tc>
                  <a:txBody>
                    <a:bodyPr/>
                    <a:lstStyle/>
                    <a:p>
                      <a:pPr algn="ctr"/>
                      <a:r>
                        <a:rPr lang="tr-TR" sz="2000" b="1" dirty="0" smtClean="0"/>
                        <a:t>28</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4"/>
                  </a:ext>
                </a:extLst>
              </a:tr>
              <a:tr h="435176">
                <a:tc vMerge="1">
                  <a:txBody>
                    <a:bodyPr/>
                    <a:lstStyle/>
                    <a:p>
                      <a:endParaRPr lang="tr-TR" sz="2000" b="1" dirty="0"/>
                    </a:p>
                  </a:txBody>
                  <a:tcPr marL="91439" marR="91439" marT="45725" marB="45725" anchor="ctr">
                    <a:solidFill>
                      <a:srgbClr val="FFC000"/>
                    </a:solidFill>
                  </a:tcPr>
                </a:tc>
                <a:tc>
                  <a:txBody>
                    <a:bodyPr/>
                    <a:lstStyle/>
                    <a:p>
                      <a:r>
                        <a:rPr lang="tr-TR" sz="2000" b="1" dirty="0" smtClean="0"/>
                        <a:t>Fen Bilimleri</a:t>
                      </a:r>
                      <a:endParaRPr lang="tr-TR" sz="2000" b="1" dirty="0"/>
                    </a:p>
                  </a:txBody>
                  <a:tcPr marL="91439" marR="91439" marT="45725" marB="45725" anchor="ctr">
                    <a:solidFill>
                      <a:srgbClr val="FFC000"/>
                    </a:solidFill>
                  </a:tcPr>
                </a:tc>
                <a:tc>
                  <a:txBody>
                    <a:bodyPr/>
                    <a:lstStyle/>
                    <a:p>
                      <a:pPr algn="ctr"/>
                      <a:r>
                        <a:rPr lang="tr-TR" sz="2000" b="1" dirty="0" smtClean="0"/>
                        <a:t>20</a:t>
                      </a:r>
                      <a:endParaRPr lang="tr-TR" sz="2000" b="1" dirty="0"/>
                    </a:p>
                  </a:txBody>
                  <a:tcPr marL="91439" marR="91439" marT="45725" marB="45725" anchor="ctr">
                    <a:solidFill>
                      <a:srgbClr val="FFC000"/>
                    </a:solidFill>
                  </a:tcPr>
                </a:tc>
                <a:tc>
                  <a:txBody>
                    <a:bodyPr/>
                    <a:lstStyle/>
                    <a:p>
                      <a:pPr algn="ctr"/>
                      <a:r>
                        <a:rPr lang="tr-TR" sz="2000" b="1" dirty="0" smtClean="0"/>
                        <a:t>1,4</a:t>
                      </a:r>
                      <a:endParaRPr lang="tr-TR" sz="2000" b="1" dirty="0"/>
                    </a:p>
                  </a:txBody>
                  <a:tcPr marL="91439" marR="91439" marT="45725" marB="45725" anchor="ctr">
                    <a:solidFill>
                      <a:srgbClr val="FFC000"/>
                    </a:solidFill>
                  </a:tcPr>
                </a:tc>
                <a:tc>
                  <a:txBody>
                    <a:bodyPr/>
                    <a:lstStyle/>
                    <a:p>
                      <a:pPr algn="ctr"/>
                      <a:r>
                        <a:rPr lang="tr-TR" sz="2000" b="1" dirty="0" smtClean="0"/>
                        <a:t>28</a:t>
                      </a:r>
                      <a:endParaRPr lang="tr-TR" sz="2000" b="1" dirty="0"/>
                    </a:p>
                  </a:txBody>
                  <a:tcPr marL="91439" marR="91439" marT="45725" marB="45725" anchor="ctr">
                    <a:solidFill>
                      <a:srgbClr val="FFC000"/>
                    </a:solidFill>
                  </a:tcPr>
                </a:tc>
                <a:tc vMerge="1">
                  <a:txBody>
                    <a:bodyPr/>
                    <a:lstStyle/>
                    <a:p>
                      <a:pPr algn="ctr"/>
                      <a:endParaRPr lang="tr-TR" sz="2000" b="1" dirty="0"/>
                    </a:p>
                  </a:txBody>
                  <a:tcPr marL="91439" marR="91439" marT="45725" marB="45725" anchor="ctr">
                    <a:solidFill>
                      <a:srgbClr val="FFC000"/>
                    </a:solidFill>
                  </a:tcPr>
                </a:tc>
                <a:extLst>
                  <a:ext uri="{0D108BD9-81ED-4DB2-BD59-A6C34878D82A}">
                    <a16:rowId xmlns:a16="http://schemas.microsoft.com/office/drawing/2014/main" val="10005"/>
                  </a:ext>
                </a:extLst>
              </a:tr>
              <a:tr h="853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Yabancı Dil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smtClean="0">
                          <a:ln>
                            <a:noFill/>
                          </a:ln>
                          <a:solidFill>
                            <a:prstClr val="black"/>
                          </a:solidFill>
                          <a:effectLst/>
                          <a:uLnTx/>
                          <a:uFillTx/>
                          <a:latin typeface="+mn-lt"/>
                          <a:ea typeface="+mn-ea"/>
                          <a:cs typeface="+mn-cs"/>
                        </a:rPr>
                        <a:t>(YDT)</a:t>
                      </a:r>
                    </a:p>
                  </a:txBody>
                  <a:tcPr marL="91439" marR="91439" marT="45725" marB="45725" anchor="ctr">
                    <a:solidFill>
                      <a:srgbClr val="00B0F0"/>
                    </a:solidFill>
                  </a:tcPr>
                </a:tc>
                <a:tc>
                  <a:txBody>
                    <a:bodyPr/>
                    <a:lstStyle/>
                    <a:p>
                      <a:r>
                        <a:rPr lang="tr-TR" sz="2000" b="1" dirty="0" smtClean="0"/>
                        <a:t>Dil</a:t>
                      </a:r>
                      <a:endParaRPr lang="tr-TR" sz="2000" b="1" dirty="0"/>
                    </a:p>
                  </a:txBody>
                  <a:tcPr marL="91439" marR="91439" marT="45725" marB="45725" anchor="ctr">
                    <a:solidFill>
                      <a:srgbClr val="00B0F0"/>
                    </a:solidFill>
                  </a:tcPr>
                </a:tc>
                <a:tc>
                  <a:txBody>
                    <a:bodyPr/>
                    <a:lstStyle/>
                    <a:p>
                      <a:pPr algn="ctr"/>
                      <a:r>
                        <a:rPr lang="tr-TR" sz="2000" b="1" dirty="0" smtClean="0"/>
                        <a:t>80</a:t>
                      </a:r>
                      <a:endParaRPr lang="tr-TR" sz="2000" b="1" dirty="0"/>
                    </a:p>
                  </a:txBody>
                  <a:tcPr marL="91439" marR="91439" marT="45725" marB="45725" anchor="ctr">
                    <a:solidFill>
                      <a:srgbClr val="00B0F0"/>
                    </a:solidFill>
                  </a:tcPr>
                </a:tc>
                <a:tc>
                  <a:txBody>
                    <a:bodyPr/>
                    <a:lstStyle/>
                    <a:p>
                      <a:pPr algn="ctr"/>
                      <a:r>
                        <a:rPr lang="tr-TR" sz="2000" b="1" dirty="0" smtClean="0"/>
                        <a:t>3,00</a:t>
                      </a:r>
                      <a:endParaRPr lang="tr-TR" sz="2000" b="1" dirty="0"/>
                    </a:p>
                  </a:txBody>
                  <a:tcPr marL="91439" marR="91439" marT="45725" marB="45725" anchor="ctr">
                    <a:solidFill>
                      <a:srgbClr val="00B0F0"/>
                    </a:solidFill>
                  </a:tcPr>
                </a:tc>
                <a:tc>
                  <a:txBody>
                    <a:bodyPr/>
                    <a:lstStyle/>
                    <a:p>
                      <a:pPr algn="ctr"/>
                      <a:r>
                        <a:rPr lang="tr-TR" sz="2000" b="1" dirty="0" smtClean="0"/>
                        <a:t>80</a:t>
                      </a:r>
                      <a:endParaRPr lang="tr-TR" sz="2000" b="1" dirty="0"/>
                    </a:p>
                  </a:txBody>
                  <a:tcPr marL="91439" marR="91439" marT="45725" marB="45725" anchor="ctr">
                    <a:solidFill>
                      <a:srgbClr val="00B0F0"/>
                    </a:solidFill>
                  </a:tcPr>
                </a:tc>
                <a:tc>
                  <a:txBody>
                    <a:bodyPr/>
                    <a:lstStyle/>
                    <a:p>
                      <a:pPr algn="ctr"/>
                      <a:r>
                        <a:rPr lang="tr-TR" sz="2000" b="1" dirty="0" smtClean="0"/>
                        <a:t>240</a:t>
                      </a:r>
                      <a:endParaRPr lang="tr-TR" sz="2000" b="1" dirty="0"/>
                    </a:p>
                  </a:txBody>
                  <a:tcPr marL="91439" marR="91439" marT="45725" marB="45725" anchor="ctr">
                    <a:solidFill>
                      <a:srgbClr val="00B0F0"/>
                    </a:solidFill>
                  </a:tcPr>
                </a:tc>
                <a:extLst>
                  <a:ext uri="{0D108BD9-81ED-4DB2-BD59-A6C34878D82A}">
                    <a16:rowId xmlns:a16="http://schemas.microsoft.com/office/drawing/2014/main" val="10006"/>
                  </a:ext>
                </a:extLst>
              </a:tr>
              <a:tr h="435176">
                <a:tc gridSpan="5">
                  <a:txBody>
                    <a:bodyPr/>
                    <a:lstStyle/>
                    <a:p>
                      <a:r>
                        <a:rPr lang="tr-TR" sz="1500" b="1" dirty="0" smtClean="0"/>
                        <a:t>ORTAÖĞRETİM BAŞARI PUANI (Diploma Notu</a:t>
                      </a:r>
                      <a:r>
                        <a:rPr lang="tr-TR" sz="1500" b="1" baseline="0" dirty="0" smtClean="0"/>
                        <a:t> X 0,6)</a:t>
                      </a:r>
                      <a:endParaRPr lang="tr-TR" sz="1500" b="1" dirty="0"/>
                    </a:p>
                  </a:txBody>
                  <a:tcPr marL="91439" marR="91439" marT="45725" marB="45725" anchor="ctr">
                    <a:solidFill>
                      <a:srgbClr val="FFFF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60</a:t>
                      </a:r>
                      <a:endParaRPr lang="tr-TR" sz="2000" b="1" dirty="0"/>
                    </a:p>
                  </a:txBody>
                  <a:tcPr marL="91439" marR="91439" marT="45725" marB="45725" anchor="ctr">
                    <a:solidFill>
                      <a:srgbClr val="FFFF00"/>
                    </a:solidFill>
                  </a:tcPr>
                </a:tc>
                <a:extLst>
                  <a:ext uri="{0D108BD9-81ED-4DB2-BD59-A6C34878D82A}">
                    <a16:rowId xmlns:a16="http://schemas.microsoft.com/office/drawing/2014/main" val="10007"/>
                  </a:ext>
                </a:extLst>
              </a:tr>
              <a:tr h="435176">
                <a:tc gridSpan="5">
                  <a:txBody>
                    <a:bodyPr/>
                    <a:lstStyle/>
                    <a:p>
                      <a:r>
                        <a:rPr lang="tr-TR" sz="2000" b="1" dirty="0" smtClean="0"/>
                        <a:t>YERLEŞTİRMEYE</a:t>
                      </a:r>
                      <a:r>
                        <a:rPr lang="tr-TR" sz="2000" b="1" baseline="0" dirty="0" smtClean="0"/>
                        <a:t> ESAS TOPLAM PUAN</a:t>
                      </a:r>
                      <a:endParaRPr lang="tr-TR" sz="2000" b="1" dirty="0"/>
                    </a:p>
                  </a:txBody>
                  <a:tcPr marL="91439" marR="91439" marT="45725" marB="45725" anchor="ctr">
                    <a:solidFill>
                      <a:srgbClr val="FF0000"/>
                    </a:solidFill>
                  </a:tcPr>
                </a:tc>
                <a:tc hMerge="1">
                  <a:txBody>
                    <a:bodyPr/>
                    <a:lstStyle/>
                    <a:p>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hMerge="1">
                  <a:txBody>
                    <a:bodyPr/>
                    <a:lstStyle/>
                    <a:p>
                      <a:pPr algn="ctr"/>
                      <a:endParaRPr lang="tr-TR" sz="2000" b="1" dirty="0"/>
                    </a:p>
                  </a:txBody>
                  <a:tcPr marL="91439" marR="91439" marT="45725" marB="45725" anchor="ctr">
                    <a:solidFill>
                      <a:srgbClr val="00B0F0"/>
                    </a:solidFill>
                  </a:tcPr>
                </a:tc>
                <a:tc>
                  <a:txBody>
                    <a:bodyPr/>
                    <a:lstStyle/>
                    <a:p>
                      <a:pPr algn="ctr"/>
                      <a:r>
                        <a:rPr lang="tr-TR" sz="2000" b="1" dirty="0" smtClean="0"/>
                        <a:t>560</a:t>
                      </a:r>
                      <a:endParaRPr lang="tr-TR" sz="2000" b="1" dirty="0"/>
                    </a:p>
                  </a:txBody>
                  <a:tcPr marL="91439" marR="91439" marT="45725" marB="45725" anchor="ctr">
                    <a:solidFill>
                      <a:srgbClr val="FF0000"/>
                    </a:solidFill>
                  </a:tcPr>
                </a:tc>
                <a:extLst>
                  <a:ext uri="{0D108BD9-81ED-4DB2-BD59-A6C34878D82A}">
                    <a16:rowId xmlns:a16="http://schemas.microsoft.com/office/drawing/2014/main" val="10008"/>
                  </a:ext>
                </a:extLst>
              </a:tr>
            </a:tbl>
          </a:graphicData>
        </a:graphic>
      </p:graphicFrame>
      <p:sp>
        <p:nvSpPr>
          <p:cNvPr id="15" name="1 Başlık"/>
          <p:cNvSpPr>
            <a:spLocks noGrp="1"/>
          </p:cNvSpPr>
          <p:nvPr>
            <p:ph type="title"/>
          </p:nvPr>
        </p:nvSpPr>
        <p:spPr>
          <a:xfrm>
            <a:off x="1523033" y="281435"/>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YABANCI DİL PUANI</a:t>
            </a:r>
            <a:br>
              <a:rPr lang="tr-TR" sz="3000" b="1" dirty="0" smtClean="0">
                <a:solidFill>
                  <a:schemeClr val="accent6"/>
                </a:solidFill>
              </a:rPr>
            </a:br>
            <a:r>
              <a:rPr lang="tr-TR" sz="3000" b="1" dirty="0" smtClean="0">
                <a:solidFill>
                  <a:schemeClr val="accent6"/>
                </a:solidFill>
              </a:rPr>
              <a:t> Nasıl Hesaplanacak?</a:t>
            </a:r>
            <a:endParaRPr lang="tr-TR" sz="3000" b="1" dirty="0">
              <a:solidFill>
                <a:schemeClr val="accent6"/>
              </a:solidFill>
            </a:endParaRPr>
          </a:p>
        </p:txBody>
      </p:sp>
      <p:graphicFrame>
        <p:nvGraphicFramePr>
          <p:cNvPr id="2" name="Nesne 1"/>
          <p:cNvGraphicFramePr>
            <a:graphicFrameLocks noChangeAspect="1"/>
          </p:cNvGraphicFramePr>
          <p:nvPr>
            <p:extLst>
              <p:ext uri="{D42A27DB-BD31-4B8C-83A1-F6EECF244321}">
                <p14:modId xmlns:p14="http://schemas.microsoft.com/office/powerpoint/2010/main" val="4284705690"/>
              </p:ext>
            </p:extLst>
          </p:nvPr>
        </p:nvGraphicFramePr>
        <p:xfrm>
          <a:off x="7887602" y="49104"/>
          <a:ext cx="1129605" cy="1313977"/>
        </p:xfrm>
        <a:graphic>
          <a:graphicData uri="http://schemas.openxmlformats.org/presentationml/2006/ole">
            <mc:AlternateContent xmlns:mc="http://schemas.openxmlformats.org/markup-compatibility/2006">
              <mc:Choice xmlns:v="urn:schemas-microsoft-com:vml" Requires="v">
                <p:oleObj spid="_x0000_s18457" name="Acrobat Document" r:id="rId4" imgW="5667300" imgH="8019870" progId="AcroExch.Document.DC">
                  <p:embed/>
                </p:oleObj>
              </mc:Choice>
              <mc:Fallback>
                <p:oleObj name="Acrobat Document" r:id="rId4" imgW="5667300" imgH="8019870" progId="AcroExch.Document.DC">
                  <p:embed/>
                  <p:pic>
                    <p:nvPicPr>
                      <p:cNvPr id="0" name="Nesn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7602" y="49104"/>
                        <a:ext cx="1129605" cy="13139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7130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title"/>
          </p:nvPr>
        </p:nvSpPr>
        <p:spPr>
          <a:xfrm>
            <a:off x="1557676" y="476672"/>
            <a:ext cx="6048672" cy="778098"/>
          </a:xfrm>
          <a:solidFill>
            <a:srgbClr val="FFFF0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ormAutofit fontScale="90000"/>
          </a:bodyPr>
          <a:lstStyle/>
          <a:p>
            <a:pPr algn="ctr" fontAlgn="auto">
              <a:spcAft>
                <a:spcPts val="0"/>
              </a:spcAft>
              <a:defRPr/>
            </a:pPr>
            <a:r>
              <a:rPr lang="tr-TR" sz="3200" b="1" dirty="0" err="1" smtClean="0">
                <a:solidFill>
                  <a:srgbClr val="002060"/>
                </a:solidFill>
              </a:rPr>
              <a:t>SIralama</a:t>
            </a:r>
            <a:r>
              <a:rPr lang="tr-TR" sz="3200" b="1" dirty="0" smtClean="0">
                <a:solidFill>
                  <a:srgbClr val="002060"/>
                </a:solidFill>
              </a:rPr>
              <a:t> </a:t>
            </a:r>
            <a:r>
              <a:rPr lang="tr-TR" sz="3200" b="1" dirty="0" err="1" smtClean="0">
                <a:solidFill>
                  <a:srgbClr val="002060"/>
                </a:solidFill>
              </a:rPr>
              <a:t>BarajI</a:t>
            </a:r>
            <a:r>
              <a:rPr lang="tr-TR" sz="3200" b="1" dirty="0" smtClean="0">
                <a:solidFill>
                  <a:srgbClr val="002060"/>
                </a:solidFill>
              </a:rPr>
              <a:t> </a:t>
            </a:r>
            <a:r>
              <a:rPr lang="tr-TR" sz="3200" b="1" dirty="0" err="1" smtClean="0">
                <a:solidFill>
                  <a:srgbClr val="002060"/>
                </a:solidFill>
              </a:rPr>
              <a:t>UygulamasI</a:t>
            </a:r>
            <a:endParaRPr lang="tr-TR" sz="3200" b="1" dirty="0">
              <a:solidFill>
                <a:srgbClr val="002060"/>
              </a:solidFill>
            </a:endParaRPr>
          </a:p>
        </p:txBody>
      </p:sp>
      <p:graphicFrame>
        <p:nvGraphicFramePr>
          <p:cNvPr id="5" name="4 Tablo"/>
          <p:cNvGraphicFramePr>
            <a:graphicFrameLocks noGrp="1"/>
          </p:cNvGraphicFramePr>
          <p:nvPr>
            <p:extLst>
              <p:ext uri="{D42A27DB-BD31-4B8C-83A1-F6EECF244321}">
                <p14:modId xmlns:p14="http://schemas.microsoft.com/office/powerpoint/2010/main" val="3958735605"/>
              </p:ext>
            </p:extLst>
          </p:nvPr>
        </p:nvGraphicFramePr>
        <p:xfrm>
          <a:off x="251520" y="1478283"/>
          <a:ext cx="8640960" cy="5702127"/>
        </p:xfrm>
        <a:graphic>
          <a:graphicData uri="http://schemas.openxmlformats.org/drawingml/2006/table">
            <a:tbl>
              <a:tblPr firstRow="1" bandRow="1">
                <a:tableStyleId>{2A488322-F2BA-4B5B-9748-0D474271808F}</a:tableStyleId>
              </a:tblPr>
              <a:tblGrid>
                <a:gridCol w="3011992">
                  <a:extLst>
                    <a:ext uri="{9D8B030D-6E8A-4147-A177-3AD203B41FA5}">
                      <a16:colId xmlns:a16="http://schemas.microsoft.com/office/drawing/2014/main" val="20000"/>
                    </a:ext>
                  </a:extLst>
                </a:gridCol>
                <a:gridCol w="2913238">
                  <a:extLst>
                    <a:ext uri="{9D8B030D-6E8A-4147-A177-3AD203B41FA5}">
                      <a16:colId xmlns:a16="http://schemas.microsoft.com/office/drawing/2014/main" val="20001"/>
                    </a:ext>
                  </a:extLst>
                </a:gridCol>
                <a:gridCol w="2715730">
                  <a:extLst>
                    <a:ext uri="{9D8B030D-6E8A-4147-A177-3AD203B41FA5}">
                      <a16:colId xmlns:a16="http://schemas.microsoft.com/office/drawing/2014/main" val="20002"/>
                    </a:ext>
                  </a:extLst>
                </a:gridCol>
              </a:tblGrid>
              <a:tr h="1425324">
                <a:tc>
                  <a:txBody>
                    <a:bodyPr/>
                    <a:lstStyle/>
                    <a:p>
                      <a:pPr algn="ctr"/>
                      <a:r>
                        <a:rPr lang="tr-TR" sz="2800" dirty="0" smtClean="0"/>
                        <a:t>PROGRAM</a:t>
                      </a:r>
                      <a:endParaRPr lang="tr-TR" sz="2800" b="1" dirty="0">
                        <a:latin typeface="+mj-lt"/>
                      </a:endParaRPr>
                    </a:p>
                  </a:txBody>
                  <a:tcPr marL="68580" marR="68580" marT="45721" marB="45721" anchor="ctr"/>
                </a:tc>
                <a:tc>
                  <a:txBody>
                    <a:bodyPr/>
                    <a:lstStyle/>
                    <a:p>
                      <a:pPr algn="ctr"/>
                      <a:r>
                        <a:rPr lang="tr-TR" sz="2800" dirty="0" smtClean="0"/>
                        <a:t>PUAN</a:t>
                      </a:r>
                      <a:r>
                        <a:rPr lang="tr-TR" sz="2800" baseline="0" dirty="0" smtClean="0"/>
                        <a:t> TÜRÜ</a:t>
                      </a:r>
                      <a:endParaRPr lang="tr-TR" sz="2800" b="1" dirty="0">
                        <a:latin typeface="+mj-lt"/>
                      </a:endParaRPr>
                    </a:p>
                  </a:txBody>
                  <a:tcPr marL="68580" marR="68580" marT="45721" marB="45721" anchor="ctr"/>
                </a:tc>
                <a:tc>
                  <a:txBody>
                    <a:bodyPr/>
                    <a:lstStyle/>
                    <a:p>
                      <a:pPr algn="ctr"/>
                      <a:r>
                        <a:rPr lang="tr-TR" sz="2800" dirty="0" smtClean="0"/>
                        <a:t>EN</a:t>
                      </a:r>
                      <a:r>
                        <a:rPr lang="tr-TR" sz="2800" baseline="0" dirty="0" smtClean="0"/>
                        <a:t> DÜŞÜK BAŞARI SIRASI</a:t>
                      </a:r>
                      <a:endParaRPr lang="tr-TR" sz="2800" b="1" dirty="0">
                        <a:latin typeface="+mj-lt"/>
                      </a:endParaRPr>
                    </a:p>
                  </a:txBody>
                  <a:tcPr marL="68580" marR="68580" marT="45721" marB="45721" anchor="ctr"/>
                </a:tc>
                <a:extLst>
                  <a:ext uri="{0D108BD9-81ED-4DB2-BD59-A6C34878D82A}">
                    <a16:rowId xmlns:a16="http://schemas.microsoft.com/office/drawing/2014/main" val="10000"/>
                  </a:ext>
                </a:extLst>
              </a:tr>
              <a:tr h="644528">
                <a:tc>
                  <a:txBody>
                    <a:bodyPr/>
                    <a:lstStyle/>
                    <a:p>
                      <a:pPr algn="ctr"/>
                      <a:r>
                        <a:rPr lang="tr-TR" sz="2800" b="0" dirty="0" smtClean="0"/>
                        <a:t>TIP</a:t>
                      </a:r>
                    </a:p>
                    <a:p>
                      <a:pPr algn="ctr"/>
                      <a:r>
                        <a:rPr lang="tr-TR" sz="2800" b="0" dirty="0" smtClean="0">
                          <a:solidFill>
                            <a:schemeClr val="accent1">
                              <a:lumMod val="50000"/>
                            </a:schemeClr>
                          </a:solidFill>
                          <a:latin typeface="+mj-lt"/>
                        </a:rPr>
                        <a:t>DİŞ HEKİMLİĞİ</a:t>
                      </a:r>
                    </a:p>
                    <a:p>
                      <a:pPr algn="ctr"/>
                      <a:r>
                        <a:rPr lang="tr-TR" sz="2800" b="0" dirty="0" smtClean="0">
                          <a:solidFill>
                            <a:schemeClr val="accent1">
                              <a:lumMod val="50000"/>
                            </a:schemeClr>
                          </a:solidFill>
                          <a:latin typeface="+mj-lt"/>
                        </a:rPr>
                        <a:t>ECZACILIK</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0" dirty="0" smtClean="0"/>
                        <a:t>SAYISAL</a:t>
                      </a:r>
                    </a:p>
                    <a:p>
                      <a:pPr algn="ctr"/>
                      <a:r>
                        <a:rPr lang="tr-TR" sz="2800" b="0" dirty="0" smtClean="0">
                          <a:solidFill>
                            <a:schemeClr val="accent1">
                              <a:lumMod val="50000"/>
                            </a:schemeClr>
                          </a:solidFill>
                          <a:latin typeface="+mj-lt"/>
                        </a:rPr>
                        <a:t>SAYISAL</a:t>
                      </a:r>
                    </a:p>
                    <a:p>
                      <a:pPr algn="ctr"/>
                      <a:r>
                        <a:rPr lang="tr-TR" sz="2800" b="0" dirty="0" smtClean="0">
                          <a:solidFill>
                            <a:schemeClr val="accent1">
                              <a:lumMod val="50000"/>
                            </a:schemeClr>
                          </a:solidFill>
                          <a:latin typeface="+mj-lt"/>
                        </a:rPr>
                        <a:t>SAYISAL</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1" dirty="0" smtClean="0"/>
                        <a:t>50 BİN</a:t>
                      </a:r>
                    </a:p>
                    <a:p>
                      <a:pPr algn="ctr"/>
                      <a:r>
                        <a:rPr lang="tr-TR" sz="2800" b="1" dirty="0" smtClean="0">
                          <a:solidFill>
                            <a:schemeClr val="accent1">
                              <a:lumMod val="50000"/>
                            </a:schemeClr>
                          </a:solidFill>
                          <a:latin typeface="+mj-lt"/>
                        </a:rPr>
                        <a:t>80 BİN</a:t>
                      </a:r>
                    </a:p>
                    <a:p>
                      <a:pPr algn="ctr"/>
                      <a:r>
                        <a:rPr lang="tr-TR" sz="2800" b="1" dirty="0" smtClean="0">
                          <a:solidFill>
                            <a:schemeClr val="accent1">
                              <a:lumMod val="50000"/>
                            </a:schemeClr>
                          </a:solidFill>
                          <a:latin typeface="+mj-lt"/>
                        </a:rPr>
                        <a:t>100 BİN</a:t>
                      </a:r>
                      <a:endParaRPr lang="tr-TR" sz="2800" b="1" dirty="0">
                        <a:solidFill>
                          <a:schemeClr val="accent1">
                            <a:lumMod val="50000"/>
                          </a:schemeClr>
                        </a:solidFill>
                        <a:latin typeface="+mj-lt"/>
                      </a:endParaRPr>
                    </a:p>
                  </a:txBody>
                  <a:tcPr marL="68580" marR="68580" marT="45721" marB="45721" anchor="ctr"/>
                </a:tc>
                <a:extLst>
                  <a:ext uri="{0D108BD9-81ED-4DB2-BD59-A6C34878D82A}">
                    <a16:rowId xmlns:a16="http://schemas.microsoft.com/office/drawing/2014/main" val="10001"/>
                  </a:ext>
                </a:extLst>
              </a:tr>
              <a:tr h="646786">
                <a:tc>
                  <a:txBody>
                    <a:bodyPr/>
                    <a:lstStyle/>
                    <a:p>
                      <a:pPr algn="ctr"/>
                      <a:r>
                        <a:rPr lang="tr-TR" sz="2800" b="0" dirty="0" smtClean="0"/>
                        <a:t>HUKUK</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0" dirty="0" smtClean="0"/>
                        <a:t>EŞİT</a:t>
                      </a:r>
                      <a:r>
                        <a:rPr lang="tr-TR" sz="2800" b="0" baseline="0" dirty="0" smtClean="0"/>
                        <a:t> AĞIRLIK</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1" dirty="0" smtClean="0"/>
                        <a:t>125 BİN</a:t>
                      </a:r>
                      <a:endParaRPr lang="tr-TR" sz="2800" b="1" dirty="0">
                        <a:solidFill>
                          <a:schemeClr val="accent1">
                            <a:lumMod val="50000"/>
                          </a:schemeClr>
                        </a:solidFill>
                        <a:latin typeface="+mj-lt"/>
                      </a:endParaRPr>
                    </a:p>
                  </a:txBody>
                  <a:tcPr marL="68580" marR="68580" marT="45721" marB="45721" anchor="ctr"/>
                </a:tc>
                <a:extLst>
                  <a:ext uri="{0D108BD9-81ED-4DB2-BD59-A6C34878D82A}">
                    <a16:rowId xmlns:a16="http://schemas.microsoft.com/office/drawing/2014/main" val="10002"/>
                  </a:ext>
                </a:extLst>
              </a:tr>
              <a:tr h="570102">
                <a:tc>
                  <a:txBody>
                    <a:bodyPr/>
                    <a:lstStyle/>
                    <a:p>
                      <a:pPr algn="ctr"/>
                      <a:r>
                        <a:rPr lang="tr-TR" sz="2800" b="0" dirty="0" smtClean="0"/>
                        <a:t>MÜHENDİSLİK</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0" dirty="0" smtClean="0"/>
                        <a:t>SAYISAL</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1" dirty="0" smtClean="0"/>
                        <a:t>300 BİN</a:t>
                      </a:r>
                      <a:endParaRPr lang="tr-TR" sz="2800" b="1" dirty="0">
                        <a:solidFill>
                          <a:schemeClr val="accent1">
                            <a:lumMod val="50000"/>
                          </a:schemeClr>
                        </a:solidFill>
                        <a:latin typeface="+mj-lt"/>
                      </a:endParaRPr>
                    </a:p>
                  </a:txBody>
                  <a:tcPr marL="68580" marR="68580" marT="45721" marB="45721" anchor="ctr"/>
                </a:tc>
                <a:extLst>
                  <a:ext uri="{0D108BD9-81ED-4DB2-BD59-A6C34878D82A}">
                    <a16:rowId xmlns:a16="http://schemas.microsoft.com/office/drawing/2014/main" val="10003"/>
                  </a:ext>
                </a:extLst>
              </a:tr>
              <a:tr h="866373">
                <a:tc>
                  <a:txBody>
                    <a:bodyPr/>
                    <a:lstStyle/>
                    <a:p>
                      <a:pPr algn="ctr"/>
                      <a:r>
                        <a:rPr lang="tr-TR" sz="2800" b="0" dirty="0" smtClean="0"/>
                        <a:t>EĞİTİM</a:t>
                      </a:r>
                      <a:r>
                        <a:rPr lang="tr-TR" sz="2800" b="0" baseline="0" dirty="0" smtClean="0"/>
                        <a:t> FAKÜLTELERİ</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0" dirty="0" smtClean="0"/>
                        <a:t>TÜM</a:t>
                      </a:r>
                      <a:r>
                        <a:rPr lang="tr-TR" sz="2800" b="0" baseline="0" dirty="0" smtClean="0"/>
                        <a:t> PUAN TÜRLERİ</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1" dirty="0" smtClean="0"/>
                        <a:t>300 BİN</a:t>
                      </a:r>
                      <a:endParaRPr lang="tr-TR" sz="2800" b="1" dirty="0">
                        <a:solidFill>
                          <a:schemeClr val="accent1">
                            <a:lumMod val="50000"/>
                          </a:schemeClr>
                        </a:solidFill>
                        <a:latin typeface="+mj-lt"/>
                      </a:endParaRPr>
                    </a:p>
                  </a:txBody>
                  <a:tcPr marL="68580" marR="68580" marT="45721" marB="45721" anchor="ctr"/>
                </a:tc>
                <a:extLst>
                  <a:ext uri="{0D108BD9-81ED-4DB2-BD59-A6C34878D82A}">
                    <a16:rowId xmlns:a16="http://schemas.microsoft.com/office/drawing/2014/main" val="10004"/>
                  </a:ext>
                </a:extLst>
              </a:tr>
              <a:tr h="743431">
                <a:tc>
                  <a:txBody>
                    <a:bodyPr/>
                    <a:lstStyle/>
                    <a:p>
                      <a:pPr algn="ctr"/>
                      <a:r>
                        <a:rPr lang="tr-TR" sz="2800" b="0" dirty="0" smtClean="0"/>
                        <a:t>MİMARLIK</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0" dirty="0" smtClean="0"/>
                        <a:t>SAYISAL</a:t>
                      </a:r>
                      <a:endParaRPr lang="tr-TR" sz="2800" b="0" dirty="0">
                        <a:solidFill>
                          <a:schemeClr val="accent1">
                            <a:lumMod val="50000"/>
                          </a:schemeClr>
                        </a:solidFill>
                        <a:latin typeface="+mj-lt"/>
                      </a:endParaRPr>
                    </a:p>
                  </a:txBody>
                  <a:tcPr marL="68580" marR="68580" marT="45721" marB="45721" anchor="ctr"/>
                </a:tc>
                <a:tc>
                  <a:txBody>
                    <a:bodyPr/>
                    <a:lstStyle/>
                    <a:p>
                      <a:pPr algn="ctr"/>
                      <a:r>
                        <a:rPr lang="tr-TR" sz="2800" b="1" dirty="0" smtClean="0"/>
                        <a:t>250 BİN</a:t>
                      </a:r>
                      <a:endParaRPr lang="tr-TR" sz="2800" b="1" dirty="0">
                        <a:solidFill>
                          <a:schemeClr val="accent1">
                            <a:lumMod val="50000"/>
                          </a:schemeClr>
                        </a:solidFill>
                        <a:latin typeface="+mj-lt"/>
                      </a:endParaRPr>
                    </a:p>
                  </a:txBody>
                  <a:tcPr marL="68580" marR="68580" marT="45721" marB="45721" anchor="ctr"/>
                </a:tc>
                <a:extLst>
                  <a:ext uri="{0D108BD9-81ED-4DB2-BD59-A6C34878D82A}">
                    <a16:rowId xmlns:a16="http://schemas.microsoft.com/office/drawing/2014/main" val="10005"/>
                  </a:ext>
                </a:extLst>
              </a:tr>
            </a:tbl>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val="3669340517"/>
              </p:ext>
            </p:extLst>
          </p:nvPr>
        </p:nvGraphicFramePr>
        <p:xfrm>
          <a:off x="7812360" y="5392"/>
          <a:ext cx="1238464" cy="1330440"/>
        </p:xfrm>
        <a:graphic>
          <a:graphicData uri="http://schemas.openxmlformats.org/presentationml/2006/ole">
            <mc:AlternateContent xmlns:mc="http://schemas.openxmlformats.org/markup-compatibility/2006">
              <mc:Choice xmlns:v="urn:schemas-microsoft-com:vml" Requires="v">
                <p:oleObj spid="_x0000_s19481"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392"/>
                        <a:ext cx="1238464" cy="1330440"/>
                      </a:xfrm>
                      <a:prstGeom prst="rect">
                        <a:avLst/>
                      </a:prstGeom>
                      <a:noFill/>
                      <a:ln>
                        <a:noFill/>
                      </a:ln>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cSld>
  <p:clrMapOvr>
    <a:masterClrMapping/>
  </p:clrMapOvr>
  <p:transition advTm="1507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240213725"/>
              </p:ext>
            </p:extLst>
          </p:nvPr>
        </p:nvGraphicFramePr>
        <p:xfrm>
          <a:off x="467544" y="980728"/>
          <a:ext cx="820891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Başlık"/>
          <p:cNvSpPr>
            <a:spLocks noGrp="1"/>
          </p:cNvSpPr>
          <p:nvPr>
            <p:ph type="title"/>
          </p:nvPr>
        </p:nvSpPr>
        <p:spPr>
          <a:xfrm>
            <a:off x="1403648" y="332656"/>
            <a:ext cx="6224900" cy="1143000"/>
          </a:xfrm>
          <a:solidFill>
            <a:srgbClr val="C00000"/>
          </a:solidFill>
          <a:ln>
            <a:solidFill>
              <a:schemeClr val="tx2">
                <a:lumMod val="50000"/>
              </a:schemeClr>
            </a:solidFill>
          </a:ln>
        </p:spPr>
        <p:style>
          <a:lnRef idx="0">
            <a:schemeClr val="accent6"/>
          </a:lnRef>
          <a:fillRef idx="3">
            <a:schemeClr val="accent6"/>
          </a:fillRef>
          <a:effectRef idx="3">
            <a:schemeClr val="accent6"/>
          </a:effectRef>
          <a:fontRef idx="minor">
            <a:schemeClr val="lt1"/>
          </a:fontRef>
        </p:style>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Sınav Tarihleri</a:t>
            </a:r>
            <a:endParaRPr lang="tr-TR" b="1" dirty="0">
              <a:solidFill>
                <a:schemeClr val="bg1"/>
              </a:solidFill>
              <a:effectLst>
                <a:outerShdw blurRad="38100" dist="38100" dir="2700000" algn="tl">
                  <a:srgbClr val="000000">
                    <a:alpha val="43137"/>
                  </a:srgbClr>
                </a:outerShdw>
              </a:effectLst>
            </a:endParaRPr>
          </a:p>
        </p:txBody>
      </p:sp>
      <p:sp>
        <p:nvSpPr>
          <p:cNvPr id="4102" name="AutoShape 7" descr="meb logo ile ilgili görsel sonucu"/>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5046830"/>
            <a:ext cx="2304256" cy="176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49263" y="5301208"/>
            <a:ext cx="5850929"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b="1" dirty="0" smtClean="0"/>
              <a:t>10:15’te gerçekleşecek sınavlar için, sınav binasına son giriş  saati 10:00</a:t>
            </a:r>
          </a:p>
          <a:p>
            <a:r>
              <a:rPr lang="tr-TR" b="1" dirty="0" smtClean="0"/>
              <a:t>15: 45’te gerçekleşecek sınav için, sınav binasına son giriş saati 15:30 dur.</a:t>
            </a:r>
            <a:endParaRPr lang="tr-TR" b="1" dirty="0"/>
          </a:p>
        </p:txBody>
      </p:sp>
      <p:graphicFrame>
        <p:nvGraphicFramePr>
          <p:cNvPr id="3" name="Nesne 2"/>
          <p:cNvGraphicFramePr>
            <a:graphicFrameLocks noChangeAspect="1"/>
          </p:cNvGraphicFramePr>
          <p:nvPr>
            <p:extLst>
              <p:ext uri="{D42A27DB-BD31-4B8C-83A1-F6EECF244321}">
                <p14:modId xmlns:p14="http://schemas.microsoft.com/office/powerpoint/2010/main" val="856922479"/>
              </p:ext>
            </p:extLst>
          </p:nvPr>
        </p:nvGraphicFramePr>
        <p:xfrm>
          <a:off x="7762875" y="160338"/>
          <a:ext cx="1381125" cy="1606550"/>
        </p:xfrm>
        <a:graphic>
          <a:graphicData uri="http://schemas.openxmlformats.org/presentationml/2006/ole">
            <mc:AlternateContent xmlns:mc="http://schemas.openxmlformats.org/markup-compatibility/2006">
              <mc:Choice xmlns:v="urn:schemas-microsoft-com:vml" Requires="v">
                <p:oleObj spid="_x0000_s3096" name="Acrobat Document" r:id="rId9" imgW="5667300" imgH="8019870" progId="AcroExch.Document.DC">
                  <p:embed/>
                </p:oleObj>
              </mc:Choice>
              <mc:Fallback>
                <p:oleObj name="Acrobat Document" r:id="rId9" imgW="5667300" imgH="8019870" progId="AcroExch.Document.DC">
                  <p:embed/>
                  <p:pic>
                    <p:nvPicPr>
                      <p:cNvPr id="0" name="Nesn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2875" y="160338"/>
                        <a:ext cx="1381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Resim 9" descr="MEB'in Logosu Değişti! İşte Yeni Logo! - Eğitim Ajansı - Eğitim ..."/>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676" y="361612"/>
            <a:ext cx="1200787" cy="1147192"/>
          </a:xfrm>
          <a:prstGeom prst="rect">
            <a:avLst/>
          </a:prstGeom>
          <a:noFill/>
          <a:ln>
            <a:noFill/>
          </a:ln>
        </p:spPr>
      </p:pic>
    </p:spTree>
    <p:extLst>
      <p:ext uri="{BB962C8B-B14F-4D97-AF65-F5344CB8AC3E}">
        <p14:creationId xmlns:p14="http://schemas.microsoft.com/office/powerpoint/2010/main" val="39278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4000" fill="hold"/>
                                        <p:tgtEl>
                                          <p:spTgt spid="1026"/>
                                        </p:tgtEl>
                                        <p:attrNameLst>
                                          <p:attrName>ppt_w</p:attrName>
                                        </p:attrNameLst>
                                      </p:cBhvr>
                                      <p:tavLst>
                                        <p:tav tm="0">
                                          <p:val>
                                            <p:fltVal val="0"/>
                                          </p:val>
                                        </p:tav>
                                        <p:tav tm="100000">
                                          <p:val>
                                            <p:strVal val="#ppt_w"/>
                                          </p:val>
                                        </p:tav>
                                      </p:tavLst>
                                    </p:anim>
                                    <p:anim calcmode="lin" valueType="num">
                                      <p:cBhvr>
                                        <p:cTn id="8" dur="4000" fill="hold"/>
                                        <p:tgtEl>
                                          <p:spTgt spid="1026"/>
                                        </p:tgtEl>
                                        <p:attrNameLst>
                                          <p:attrName>ppt_h</p:attrName>
                                        </p:attrNameLst>
                                      </p:cBhvr>
                                      <p:tavLst>
                                        <p:tav tm="0">
                                          <p:val>
                                            <p:fltVal val="0"/>
                                          </p:val>
                                        </p:tav>
                                        <p:tav tm="100000">
                                          <p:val>
                                            <p:strVal val="#ppt_h"/>
                                          </p:val>
                                        </p:tav>
                                      </p:tavLst>
                                    </p:anim>
                                    <p:anim calcmode="lin" valueType="num">
                                      <p:cBhvr>
                                        <p:cTn id="9" dur="4000" fill="hold"/>
                                        <p:tgtEl>
                                          <p:spTgt spid="1026"/>
                                        </p:tgtEl>
                                        <p:attrNameLst>
                                          <p:attrName>style.rotation</p:attrName>
                                        </p:attrNameLst>
                                      </p:cBhvr>
                                      <p:tavLst>
                                        <p:tav tm="0">
                                          <p:val>
                                            <p:fltVal val="90"/>
                                          </p:val>
                                        </p:tav>
                                        <p:tav tm="100000">
                                          <p:val>
                                            <p:fltVal val="0"/>
                                          </p:val>
                                        </p:tav>
                                      </p:tavLst>
                                    </p:anim>
                                    <p:animEffect transition="in" filter="fade">
                                      <p:cBhvr>
                                        <p:cTn id="10" dur="4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987824" y="332656"/>
            <a:ext cx="3096344" cy="576064"/>
          </a:xfrm>
        </p:spPr>
        <p:txBody>
          <a:bodyPr>
            <a:normAutofit fontScale="90000"/>
          </a:bodyPr>
          <a:lstStyle/>
          <a:p>
            <a:r>
              <a:rPr lang="tr-TR" sz="3000" dirty="0" smtClean="0"/>
              <a:t>       </a:t>
            </a:r>
            <a:r>
              <a:rPr lang="tr-TR" dirty="0" err="1" smtClean="0">
                <a:latin typeface="Algerian" panose="04020705040A02060702" pitchFamily="82" charset="0"/>
              </a:rPr>
              <a:t>yök</a:t>
            </a:r>
            <a:r>
              <a:rPr lang="tr-TR" dirty="0" smtClean="0">
                <a:latin typeface="Algerian" panose="04020705040A02060702" pitchFamily="82" charset="0"/>
              </a:rPr>
              <a:t> atlas</a:t>
            </a:r>
            <a:endParaRPr lang="tr-TR" dirty="0">
              <a:latin typeface="Algerian" panose="04020705040A02060702" pitchFamily="82" charset="0"/>
            </a:endParaRPr>
          </a:p>
        </p:txBody>
      </p:sp>
      <p:pic>
        <p:nvPicPr>
          <p:cNvPr id="5" name="Resim 4"/>
          <p:cNvPicPr/>
          <p:nvPr/>
        </p:nvPicPr>
        <p:blipFill>
          <a:blip r:embed="rId2"/>
          <a:stretch>
            <a:fillRect/>
          </a:stretch>
        </p:blipFill>
        <p:spPr>
          <a:xfrm>
            <a:off x="192787" y="1196752"/>
            <a:ext cx="8705850" cy="5441315"/>
          </a:xfrm>
          <a:prstGeom prst="rect">
            <a:avLst/>
          </a:prstGeom>
        </p:spPr>
      </p:pic>
      <p:pic>
        <p:nvPicPr>
          <p:cNvPr id="4" name="Resim 3" descr="MEB'in Logosu Değişti! İşte Yeni Logo! - Eğitim Ajansı - Eğitim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88" y="0"/>
            <a:ext cx="1200787" cy="1147192"/>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4267" y="22029"/>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Test ve denemeler</a:t>
            </a:r>
            <a:endParaRPr lang="tr-TR" dirty="0"/>
          </a:p>
        </p:txBody>
      </p:sp>
      <p:sp>
        <p:nvSpPr>
          <p:cNvPr id="3" name="İçerik Yer Tutucusu 2"/>
          <p:cNvSpPr>
            <a:spLocks noGrp="1"/>
          </p:cNvSpPr>
          <p:nvPr>
            <p:ph idx="1"/>
          </p:nvPr>
        </p:nvSpPr>
        <p:spPr>
          <a:xfrm>
            <a:off x="2555776" y="533400"/>
            <a:ext cx="4532491" cy="1167408"/>
          </a:xfrm>
        </p:spPr>
        <p:txBody>
          <a:bodyPr>
            <a:normAutofit/>
          </a:bodyPr>
          <a:lstStyle/>
          <a:p>
            <a:pPr marL="0" indent="0">
              <a:buNone/>
            </a:pPr>
            <a:r>
              <a:rPr lang="tr-TR" sz="3200" dirty="0" smtClean="0">
                <a:solidFill>
                  <a:schemeClr val="tx1"/>
                </a:solidFill>
                <a:latin typeface="Algerian" panose="04020705040A02060702" pitchFamily="82" charset="0"/>
              </a:rPr>
              <a:t>TEST VE DENEMELER</a:t>
            </a:r>
            <a:endParaRPr lang="tr-TR" sz="3200" dirty="0">
              <a:solidFill>
                <a:schemeClr val="tx1"/>
              </a:solidFill>
              <a:latin typeface="Algerian" panose="04020705040A02060702"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064896" cy="444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descr="MEB'in Logosu Değişti! İşte Yeni Logo! - Eğitim Ajansı - Eğitim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53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8723" name="Text Box 2"/>
          <p:cNvSpPr txBox="1">
            <a:spLocks noChangeArrowheads="1"/>
          </p:cNvSpPr>
          <p:nvPr/>
        </p:nvSpPr>
        <p:spPr bwMode="auto">
          <a:xfrm>
            <a:off x="2022475" y="609600"/>
            <a:ext cx="38433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9pPr>
          </a:lstStyle>
          <a:p>
            <a:pPr eaLnBrk="1" hangingPunct="1">
              <a:lnSpc>
                <a:spcPct val="117000"/>
              </a:lnSpc>
            </a:pPr>
            <a:r>
              <a:rPr lang="en-GB" altLang="tr-TR" sz="1600" b="1">
                <a:solidFill>
                  <a:srgbClr val="000000"/>
                </a:solidFill>
                <a:latin typeface="Comic Sans MS" panose="030F0702030302020204" pitchFamily="66" charset="0"/>
              </a:rPr>
              <a:t>Zayıf yönlerinizden yakınmayın...</a:t>
            </a:r>
          </a:p>
        </p:txBody>
      </p:sp>
      <p:sp>
        <p:nvSpPr>
          <p:cNvPr id="158724" name="Text Box 3"/>
          <p:cNvSpPr txBox="1">
            <a:spLocks noChangeArrowheads="1"/>
          </p:cNvSpPr>
          <p:nvPr/>
        </p:nvSpPr>
        <p:spPr bwMode="auto">
          <a:xfrm>
            <a:off x="1423988" y="3860800"/>
            <a:ext cx="50974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ndara" panose="020E0502030303020204" pitchFamily="34" charset="0"/>
              </a:defRPr>
            </a:lvl9pPr>
          </a:lstStyle>
          <a:p>
            <a:pPr eaLnBrk="1" hangingPunct="1">
              <a:lnSpc>
                <a:spcPct val="117000"/>
              </a:lnSpc>
            </a:pPr>
            <a:r>
              <a:rPr lang="en-GB" altLang="tr-TR" b="1">
                <a:solidFill>
                  <a:srgbClr val="000000"/>
                </a:solidFill>
                <a:latin typeface="Comic Sans MS" panose="030F0702030302020204" pitchFamily="66" charset="0"/>
              </a:rPr>
              <a:t>...Kuvvetli yönlerinize konsantre olun.</a:t>
            </a:r>
          </a:p>
        </p:txBody>
      </p:sp>
    </p:spTree>
    <p:extLst>
      <p:ext uri="{BB962C8B-B14F-4D97-AF65-F5344CB8AC3E}">
        <p14:creationId xmlns:p14="http://schemas.microsoft.com/office/powerpoint/2010/main" val="40351770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Uyku ve Beslenme</a:t>
            </a:r>
            <a:endParaRPr lang="tr-TR" dirty="0"/>
          </a:p>
        </p:txBody>
      </p:sp>
      <p:sp>
        <p:nvSpPr>
          <p:cNvPr id="3" name="İçerik Yer Tutucusu 2"/>
          <p:cNvSpPr>
            <a:spLocks noGrp="1"/>
          </p:cNvSpPr>
          <p:nvPr>
            <p:ph idx="1"/>
          </p:nvPr>
        </p:nvSpPr>
        <p:spPr>
          <a:xfrm>
            <a:off x="2555776" y="260649"/>
            <a:ext cx="4787636" cy="1008112"/>
          </a:xfrm>
        </p:spPr>
        <p:txBody>
          <a:bodyPr>
            <a:normAutofit/>
          </a:bodyPr>
          <a:lstStyle/>
          <a:p>
            <a:pPr marL="0" indent="0">
              <a:buNone/>
            </a:pPr>
            <a:r>
              <a:rPr lang="tr-TR" sz="3200" dirty="0" smtClean="0">
                <a:solidFill>
                  <a:schemeClr val="tx1"/>
                </a:solidFill>
                <a:latin typeface="Algerian" panose="04020705040A02060702" pitchFamily="82" charset="0"/>
              </a:rPr>
              <a:t>DENGELİ BESLENME</a:t>
            </a:r>
            <a:endParaRPr lang="tr-TR" sz="3200" dirty="0">
              <a:solidFill>
                <a:schemeClr val="tx1"/>
              </a:solidFill>
              <a:latin typeface="Algerian" panose="04020705040A02060702"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58" y="1910208"/>
            <a:ext cx="3168352" cy="447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10208"/>
            <a:ext cx="5218166" cy="45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descr="MEB'in Logosu Değişti! İşte Yeni Logo! - Eğitim Ajansı - Eğitim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264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Spor ve egzersiz yapmak</a:t>
            </a:r>
            <a:endParaRPr lang="tr-TR" dirty="0"/>
          </a:p>
        </p:txBody>
      </p:sp>
      <p:sp>
        <p:nvSpPr>
          <p:cNvPr id="3" name="İçerik Yer Tutucusu 2"/>
          <p:cNvSpPr>
            <a:spLocks noGrp="1"/>
          </p:cNvSpPr>
          <p:nvPr>
            <p:ph idx="1"/>
          </p:nvPr>
        </p:nvSpPr>
        <p:spPr>
          <a:xfrm>
            <a:off x="2699792" y="533400"/>
            <a:ext cx="4388475" cy="1092324"/>
          </a:xfrm>
        </p:spPr>
        <p:txBody>
          <a:bodyPr>
            <a:normAutofit/>
          </a:bodyPr>
          <a:lstStyle/>
          <a:p>
            <a:pPr marL="0" indent="0">
              <a:buNone/>
            </a:pPr>
            <a:r>
              <a:rPr lang="tr-TR" sz="3200" dirty="0" smtClean="0">
                <a:solidFill>
                  <a:schemeClr val="tx1"/>
                </a:solidFill>
                <a:latin typeface="Algerian" panose="04020705040A02060702" pitchFamily="82" charset="0"/>
              </a:rPr>
              <a:t>SPOR VE EGZERSİZ</a:t>
            </a:r>
            <a:endParaRPr lang="tr-TR" sz="3200" dirty="0">
              <a:solidFill>
                <a:schemeClr val="tx1"/>
              </a:solidFill>
              <a:latin typeface="Algerian" panose="04020705040A02060702" pitchFamily="8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136904" cy="439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4" descr="MEB'in Logosu Değişti! İşte Yeni Logo! - Eğitim Ajansı - Eğitim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784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AMAÇ ve HEDEF</a:t>
            </a:r>
            <a:r>
              <a:rPr lang="tr-TR" dirty="0"/>
              <a:t/>
            </a:r>
            <a:br>
              <a:rPr lang="tr-TR" dirty="0"/>
            </a:br>
            <a:r>
              <a:rPr lang="tr-TR" sz="2200" dirty="0" smtClean="0"/>
              <a:t>(İstemek Eyleme Geçmektir, başarmak; denemekten vazgeçmemektir)</a:t>
            </a:r>
            <a:endParaRPr lang="tr-TR" sz="2200" dirty="0"/>
          </a:p>
        </p:txBody>
      </p:sp>
      <p:sp>
        <p:nvSpPr>
          <p:cNvPr id="3" name="İçerik Yer Tutucusu 2"/>
          <p:cNvSpPr>
            <a:spLocks noGrp="1"/>
          </p:cNvSpPr>
          <p:nvPr>
            <p:ph idx="1"/>
          </p:nvPr>
        </p:nvSpPr>
        <p:spPr>
          <a:xfrm>
            <a:off x="2915816" y="533400"/>
            <a:ext cx="4172451" cy="1105322"/>
          </a:xfrm>
        </p:spPr>
        <p:txBody>
          <a:bodyPr>
            <a:normAutofit/>
          </a:bodyPr>
          <a:lstStyle/>
          <a:p>
            <a:pPr marL="0" indent="0">
              <a:buNone/>
            </a:pPr>
            <a:r>
              <a:rPr lang="tr-TR" sz="3200" dirty="0" smtClean="0">
                <a:solidFill>
                  <a:schemeClr val="tx1"/>
                </a:solidFill>
                <a:latin typeface="Algerian" panose="04020705040A02060702" pitchFamily="82" charset="0"/>
              </a:rPr>
              <a:t>AMAÇ VE HEDEF</a:t>
            </a:r>
            <a:endParaRPr lang="tr-TR" sz="3200" dirty="0">
              <a:solidFill>
                <a:schemeClr val="tx1"/>
              </a:solidFill>
              <a:latin typeface="Algerian" panose="04020705040A02060702" pitchFamily="8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16832"/>
            <a:ext cx="3888431" cy="438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52578"/>
            <a:ext cx="4248472" cy="434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descr="MEB'in Logosu Değişti! İşte Yeni Logo! - Eğitim Ajansı - Eğitim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563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ayt Numarası Yer Tutucusu 5"/>
          <p:cNvSpPr>
            <a:spLocks noGrp="1"/>
          </p:cNvSpPr>
          <p:nvPr>
            <p:ph type="sldNum" sz="quarter" idx="12"/>
          </p:nvPr>
        </p:nvSpPr>
        <p:spPr bwMode="auto">
          <a:xfrm>
            <a:off x="1635125" y="5999163"/>
            <a:ext cx="6364288" cy="382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r>
              <a:rPr lang="tr-TR" altLang="tr-TR" sz="1800" dirty="0" smtClean="0">
                <a:latin typeface="Arial" panose="020B0604020202020204" pitchFamily="34" charset="0"/>
              </a:rPr>
              <a:t>«BEN ZEKAYA DEĞİL, ÇALIŞMAYA İNANIRIM» A. SANCAR</a:t>
            </a:r>
          </a:p>
        </p:txBody>
      </p:sp>
      <p:pic>
        <p:nvPicPr>
          <p:cNvPr id="160771" name="Picture 2" descr="http://www.londrali.com/uploads/articles/htQGT8KVFTHwZlDVh4yWZJiCUCI89s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246063"/>
            <a:ext cx="7386638"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179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Unvan 1"/>
          <p:cNvSpPr>
            <a:spLocks noGrp="1"/>
          </p:cNvSpPr>
          <p:nvPr>
            <p:ph type="title"/>
          </p:nvPr>
        </p:nvSpPr>
        <p:spPr>
          <a:xfrm>
            <a:off x="2267744" y="476672"/>
            <a:ext cx="5186715" cy="1524000"/>
          </a:xfrm>
        </p:spPr>
        <p:txBody>
          <a:bodyPr/>
          <a:lstStyle/>
          <a:p>
            <a:r>
              <a:rPr lang="tr-TR" altLang="tr-TR" dirty="0" smtClean="0">
                <a:latin typeface="Algerian" panose="04020705040A02060702" pitchFamily="82" charset="0"/>
              </a:rPr>
              <a:t>Teknoloji kullanımı</a:t>
            </a:r>
          </a:p>
        </p:txBody>
      </p:sp>
      <p:sp>
        <p:nvSpPr>
          <p:cNvPr id="146435" name="İçerik Yer Tutucusu 2"/>
          <p:cNvSpPr>
            <a:spLocks noGrp="1"/>
          </p:cNvSpPr>
          <p:nvPr>
            <p:ph idx="1"/>
          </p:nvPr>
        </p:nvSpPr>
        <p:spPr>
          <a:xfrm>
            <a:off x="533400" y="2204864"/>
            <a:ext cx="7206952" cy="3456384"/>
          </a:xfrm>
        </p:spPr>
        <p:txBody>
          <a:bodyPr>
            <a:normAutofit fontScale="85000" lnSpcReduction="10000"/>
          </a:bodyPr>
          <a:lstStyle/>
          <a:p>
            <a:pPr marL="0" indent="0">
              <a:buFont typeface="Wingdings 2" panose="05020102010507070707" pitchFamily="18" charset="2"/>
              <a:buNone/>
            </a:pPr>
            <a:r>
              <a:rPr lang="tr-TR" altLang="tr-TR" sz="1800" dirty="0" smtClean="0"/>
              <a:t>Özellikle akıllı telefonların kullanımı ve </a:t>
            </a:r>
            <a:r>
              <a:rPr lang="tr-TR" altLang="tr-TR" sz="1800" dirty="0" err="1" smtClean="0"/>
              <a:t>pc</a:t>
            </a:r>
            <a:r>
              <a:rPr lang="tr-TR" altLang="tr-TR" sz="1800" dirty="0" smtClean="0"/>
              <a:t>, tablet, televizyon gibi unsurlar internete beraber sahip oldukları içerikle öğrenciler açısından son derece cezbedici bir nitelik arz etmektedir. İnsan beyninin mutlu olduğu anda </a:t>
            </a:r>
            <a:r>
              <a:rPr lang="tr-TR" altLang="tr-TR" sz="1800" dirty="0" err="1" smtClean="0"/>
              <a:t>dopamin</a:t>
            </a:r>
            <a:r>
              <a:rPr lang="tr-TR" altLang="tr-TR" sz="1800" dirty="0" smtClean="0"/>
              <a:t> salgılaması, iyilik halinde </a:t>
            </a:r>
            <a:r>
              <a:rPr lang="tr-TR" altLang="tr-TR" sz="1800" dirty="0" err="1" smtClean="0"/>
              <a:t>seratonin</a:t>
            </a:r>
            <a:r>
              <a:rPr lang="tr-TR" altLang="tr-TR" sz="1800" dirty="0" smtClean="0"/>
              <a:t> seviyesinin yükselmesi </a:t>
            </a:r>
            <a:r>
              <a:rPr lang="tr-TR" altLang="tr-TR" sz="1800" dirty="0" err="1" smtClean="0"/>
              <a:t>tv</a:t>
            </a:r>
            <a:r>
              <a:rPr lang="tr-TR" altLang="tr-TR" sz="1800" dirty="0" smtClean="0"/>
              <a:t> izlerken de tablette oyun oynarken yada sosyal ağlar da sohbet ederken de aynı refleksi gösterir, bu da teknoloji kullanımında bağımlılık riskini ortaya çıkarır. Akademik başarı kötü etkilenmesine rağmen kullanım/kötüye kullanım devam eder.</a:t>
            </a:r>
          </a:p>
          <a:p>
            <a:pPr marL="0" indent="0">
              <a:buFont typeface="Wingdings 2" panose="05020102010507070707" pitchFamily="18" charset="2"/>
              <a:buNone/>
            </a:pPr>
            <a:r>
              <a:rPr lang="tr-TR" altLang="tr-TR" sz="1800" dirty="0" smtClean="0"/>
              <a:t>     Bu nedenle; teknolojinin doğru kullanımı konusunda bilgilendirmeler yapılmalı, sınırlamalar getirilmeli ve sürece dair ebeveynler ile işbirliğine gidilmelidir.</a:t>
            </a:r>
          </a:p>
          <a:p>
            <a:pPr marL="0" indent="0">
              <a:buFont typeface="Wingdings 2" panose="05020102010507070707" pitchFamily="18" charset="2"/>
              <a:buNone/>
            </a:pPr>
            <a:r>
              <a:rPr lang="tr-TR" altLang="tr-TR" sz="1800" dirty="0" smtClean="0"/>
              <a:t>    Hayatın gerçekliği ile orantılı olarak, sınırlı kullanımın sağlanması ve öğrencilerde bu sürecin içselleşmesinin sağlanması, desteklenmeleri son derece önemlidir.</a:t>
            </a:r>
          </a:p>
        </p:txBody>
      </p:sp>
      <p:pic>
        <p:nvPicPr>
          <p:cNvPr id="4" name="Resim 3" descr="MEB'in Logosu Değişti! İşte Yeni Logo! - Eğitim Ajansı - Eğiti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75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İçerik Yer Tutucusu 1"/>
          <p:cNvSpPr>
            <a:spLocks noGrp="1"/>
          </p:cNvSpPr>
          <p:nvPr>
            <p:ph idx="1"/>
          </p:nvPr>
        </p:nvSpPr>
        <p:spPr>
          <a:xfrm>
            <a:off x="871538" y="2205038"/>
            <a:ext cx="7408862" cy="3921125"/>
          </a:xfrm>
        </p:spPr>
        <p:txBody>
          <a:bodyPr/>
          <a:lstStyle/>
          <a:p>
            <a:pPr marL="0" indent="0">
              <a:buFont typeface="Symbol" panose="05050102010706020507" pitchFamily="18" charset="2"/>
              <a:buNone/>
            </a:pPr>
            <a:r>
              <a:rPr lang="tr-TR" altLang="tr-TR" dirty="0" smtClean="0"/>
              <a:t>Kitap okuma, okuduğunu anlama ve yorumlama kabiliyetini geliştirmekle kalmaz, kelime dağarcığını zenginleştirir, yeni bir vizyon/ufuk kazandırır, bakış açısını zenginleştirir, kendini duygu düşüncelerini daha sağlıklı ifade gibi bir çok noktada katkı sağlar.</a:t>
            </a:r>
          </a:p>
          <a:p>
            <a:pPr marL="0" indent="0">
              <a:buFont typeface="Symbol" panose="05050102010706020507" pitchFamily="18" charset="2"/>
              <a:buNone/>
            </a:pPr>
            <a:r>
              <a:rPr lang="tr-TR" altLang="tr-TR" dirty="0" smtClean="0"/>
              <a:t>     burada önemli olan bir diğer husus ise; yeni nesil olarak ifade ettiğimiz soruların merkezi sınavlarda daha çok yer bulmaya başlaması. Bu nedenle okumayı sevenler yeni nesil sınav sisteminde daha avantajlı olacaktır.</a:t>
            </a:r>
          </a:p>
        </p:txBody>
      </p:sp>
      <p:sp>
        <p:nvSpPr>
          <p:cNvPr id="147459" name="Unvan 2"/>
          <p:cNvSpPr>
            <a:spLocks noGrp="1"/>
          </p:cNvSpPr>
          <p:nvPr>
            <p:ph type="title"/>
          </p:nvPr>
        </p:nvSpPr>
        <p:spPr>
          <a:xfrm>
            <a:off x="3131840" y="681038"/>
            <a:ext cx="4721562" cy="1524000"/>
          </a:xfrm>
        </p:spPr>
        <p:txBody>
          <a:bodyPr/>
          <a:lstStyle/>
          <a:p>
            <a:r>
              <a:rPr lang="tr-TR" altLang="tr-TR" dirty="0" smtClean="0">
                <a:latin typeface="Algerian" panose="04020705040A02060702" pitchFamily="82" charset="0"/>
              </a:rPr>
              <a:t>Kitap okuma</a:t>
            </a:r>
          </a:p>
        </p:txBody>
      </p:sp>
      <p:pic>
        <p:nvPicPr>
          <p:cNvPr id="4" name="Resim 3" descr="MEB'in Logosu Değişti! İşte Yeni Logo! - Eğitim Ajansı - Eğiti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900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İçerik Yer Tutucusu 1"/>
          <p:cNvSpPr>
            <a:spLocks noGrp="1"/>
          </p:cNvSpPr>
          <p:nvPr>
            <p:ph idx="1"/>
          </p:nvPr>
        </p:nvSpPr>
        <p:spPr>
          <a:xfrm>
            <a:off x="611560" y="1916832"/>
            <a:ext cx="6554867" cy="3767670"/>
          </a:xfrm>
        </p:spPr>
        <p:txBody>
          <a:bodyPr/>
          <a:lstStyle/>
          <a:p>
            <a:pPr marL="0" indent="0" eaLnBrk="1" hangingPunct="1">
              <a:buFont typeface="Symbol" panose="05050102010706020507" pitchFamily="18" charset="2"/>
              <a:buNone/>
            </a:pPr>
            <a:r>
              <a:rPr lang="tr-TR" altLang="tr-TR" dirty="0" smtClean="0"/>
              <a:t>Bir problemi çözmek için  dakikam varsa; 50 dakikasını problemi anlamaya, 5 dakikasını nasıl çözeceğimi düşünmeye, 5 dakikasını da çözmeye ayırırım «Einstein?»</a:t>
            </a:r>
          </a:p>
          <a:p>
            <a:pPr marL="0" indent="0" eaLnBrk="1" hangingPunct="1">
              <a:buFont typeface="Symbol" panose="05050102010706020507" pitchFamily="18" charset="2"/>
              <a:buNone/>
            </a:pPr>
            <a:endParaRPr lang="tr-TR" altLang="tr-TR" dirty="0" smtClean="0"/>
          </a:p>
          <a:p>
            <a:pPr marL="0" indent="0" eaLnBrk="1" hangingPunct="1">
              <a:buFont typeface="Symbol" panose="05050102010706020507" pitchFamily="18" charset="2"/>
              <a:buNone/>
            </a:pPr>
            <a:r>
              <a:rPr lang="tr-TR" altLang="tr-TR" dirty="0" smtClean="0"/>
              <a:t>Herkese eşit verilen, ve dönüşü olmayan tek unsurdur zamandır, bu nedenle hem çalışırken hem de deneme sınavlarında zaman iyi planlanmalıdır.</a:t>
            </a:r>
          </a:p>
          <a:p>
            <a:pPr marL="0" indent="0" eaLnBrk="1" hangingPunct="1">
              <a:buFont typeface="Symbol" panose="05050102010706020507" pitchFamily="18" charset="2"/>
              <a:buNone/>
            </a:pPr>
            <a:endParaRPr lang="tr-TR" altLang="tr-TR" dirty="0" smtClean="0"/>
          </a:p>
        </p:txBody>
      </p:sp>
      <p:sp>
        <p:nvSpPr>
          <p:cNvPr id="157699" name="Unvan 2"/>
          <p:cNvSpPr>
            <a:spLocks noGrp="1"/>
          </p:cNvSpPr>
          <p:nvPr>
            <p:ph type="title"/>
          </p:nvPr>
        </p:nvSpPr>
        <p:spPr>
          <a:xfrm>
            <a:off x="2411760" y="0"/>
            <a:ext cx="4754667" cy="1524000"/>
          </a:xfrm>
        </p:spPr>
        <p:txBody>
          <a:bodyPr/>
          <a:lstStyle/>
          <a:p>
            <a:pPr eaLnBrk="1" hangingPunct="1"/>
            <a:r>
              <a:rPr lang="tr-TR" altLang="tr-TR" b="1" dirty="0" smtClean="0">
                <a:latin typeface="Algerian" panose="04020705040A02060702" pitchFamily="82" charset="0"/>
              </a:rPr>
              <a:t>Zamanı yönetmek</a:t>
            </a:r>
          </a:p>
        </p:txBody>
      </p:sp>
      <p:pic>
        <p:nvPicPr>
          <p:cNvPr id="4" name="Resim 3" descr="MEB'in Logosu Değişti! İşte Yeni Logo! - Eğitim Ajansı - Eğiti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86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a:xfrm>
            <a:off x="1692275" y="260648"/>
            <a:ext cx="5759450" cy="1143000"/>
          </a:xfrm>
          <a:solidFill>
            <a:srgbClr val="FFC000"/>
          </a:solidFill>
        </p:spPr>
        <p:txBody>
          <a:bodyPr rtlCol="0">
            <a:normAutofit fontScale="90000"/>
          </a:bodyPr>
          <a:lstStyle/>
          <a:p>
            <a:pPr fontAlgn="auto">
              <a:spcAft>
                <a:spcPts val="0"/>
              </a:spcAft>
              <a:defRPr/>
            </a:pPr>
            <a:r>
              <a:rPr lang="tr-TR" sz="4800" b="1" dirty="0" smtClean="0">
                <a:solidFill>
                  <a:srgbClr val="002060"/>
                </a:solidFill>
                <a:effectLst>
                  <a:outerShdw blurRad="38100" dist="38100" dir="2700000" algn="tl">
                    <a:srgbClr val="000000">
                      <a:alpha val="43137"/>
                    </a:srgbClr>
                  </a:outerShdw>
                </a:effectLst>
              </a:rPr>
              <a:t>TEMEL YETERLİLİK TESTİ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57467980"/>
              </p:ext>
            </p:extLst>
          </p:nvPr>
        </p:nvGraphicFramePr>
        <p:xfrm>
          <a:off x="628650" y="1479847"/>
          <a:ext cx="8120063" cy="5755084"/>
        </p:xfrm>
        <a:graphic>
          <a:graphicData uri="http://schemas.openxmlformats.org/drawingml/2006/table">
            <a:tbl>
              <a:tblPr firstRow="1" bandRow="1">
                <a:tableStyleId>{5C22544A-7EE6-4342-B048-85BDC9FD1C3A}</a:tableStyleId>
              </a:tblPr>
              <a:tblGrid>
                <a:gridCol w="3100291">
                  <a:extLst>
                    <a:ext uri="{9D8B030D-6E8A-4147-A177-3AD203B41FA5}">
                      <a16:colId xmlns:a16="http://schemas.microsoft.com/office/drawing/2014/main" val="20000"/>
                    </a:ext>
                  </a:extLst>
                </a:gridCol>
                <a:gridCol w="2715445">
                  <a:extLst>
                    <a:ext uri="{9D8B030D-6E8A-4147-A177-3AD203B41FA5}">
                      <a16:colId xmlns:a16="http://schemas.microsoft.com/office/drawing/2014/main" val="20001"/>
                    </a:ext>
                  </a:extLst>
                </a:gridCol>
                <a:gridCol w="2304327">
                  <a:extLst>
                    <a:ext uri="{9D8B030D-6E8A-4147-A177-3AD203B41FA5}">
                      <a16:colId xmlns:a16="http://schemas.microsoft.com/office/drawing/2014/main" val="20002"/>
                    </a:ext>
                  </a:extLst>
                </a:gridCol>
              </a:tblGrid>
              <a:tr h="1058851">
                <a:tc>
                  <a:txBody>
                    <a:bodyPr/>
                    <a:lstStyle/>
                    <a:p>
                      <a:pPr algn="ctr"/>
                      <a:r>
                        <a:rPr lang="tr-TR" sz="2900" b="1" dirty="0" smtClean="0"/>
                        <a:t>TESTLER</a:t>
                      </a:r>
                      <a:endParaRPr lang="tr-TR" sz="2900" b="1"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900" b="1" dirty="0" smtClean="0"/>
                        <a:t>SORU SAYILARI</a:t>
                      </a:r>
                      <a:endParaRPr lang="tr-TR" sz="2900" b="1"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900" b="1" dirty="0" smtClean="0"/>
                        <a:t>SÜRE</a:t>
                      </a:r>
                      <a:endParaRPr lang="tr-TR" sz="2900" b="1"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6259">
                <a:tc>
                  <a:txBody>
                    <a:bodyPr/>
                    <a:lstStyle/>
                    <a:p>
                      <a:pPr algn="ctr"/>
                      <a:r>
                        <a:rPr lang="tr-TR" sz="2400" b="1" dirty="0" smtClean="0">
                          <a:effectLst>
                            <a:outerShdw blurRad="38100" dist="38100" dir="2700000" algn="tl">
                              <a:srgbClr val="000000">
                                <a:alpha val="43137"/>
                              </a:srgbClr>
                            </a:outerShdw>
                          </a:effectLst>
                        </a:rPr>
                        <a:t>Türkçe</a:t>
                      </a:r>
                      <a:endParaRPr lang="tr-TR" sz="2400" b="1" dirty="0">
                        <a:effectLst>
                          <a:outerShdw blurRad="38100" dist="38100" dir="2700000" algn="tl">
                            <a:srgbClr val="000000">
                              <a:alpha val="43137"/>
                            </a:srgbClr>
                          </a:outerShdw>
                        </a:effectLst>
                      </a:endParaRPr>
                    </a:p>
                  </a:txBody>
                  <a:tcPr marL="68586" marR="68586"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smtClean="0"/>
                        <a:t>40</a:t>
                      </a:r>
                      <a:endParaRPr lang="tr-TR" sz="2400" b="1"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500" b="1" dirty="0" smtClean="0">
                          <a:solidFill>
                            <a:srgbClr val="002060"/>
                          </a:solidFill>
                          <a:effectLst>
                            <a:outerShdw blurRad="38100" dist="38100" dir="2700000" algn="tl">
                              <a:srgbClr val="000000">
                                <a:alpha val="43137"/>
                              </a:srgbClr>
                            </a:outerShdw>
                          </a:effectLst>
                        </a:rPr>
                        <a:t>Sınav Süresi</a:t>
                      </a:r>
                    </a:p>
                    <a:p>
                      <a:pPr marL="0" marR="0" indent="0" algn="ctr" defTabSz="914400" rtl="0" eaLnBrk="1" fontAlgn="auto" latinLnBrk="0" hangingPunct="1">
                        <a:lnSpc>
                          <a:spcPct val="100000"/>
                        </a:lnSpc>
                        <a:spcBef>
                          <a:spcPts val="0"/>
                        </a:spcBef>
                        <a:spcAft>
                          <a:spcPts val="0"/>
                        </a:spcAft>
                        <a:buClrTx/>
                        <a:buSzTx/>
                        <a:buFontTx/>
                        <a:buNone/>
                        <a:tabLst/>
                        <a:defRPr/>
                      </a:pPr>
                      <a:r>
                        <a:rPr lang="tr-TR" sz="2500" b="1" dirty="0" smtClean="0">
                          <a:solidFill>
                            <a:srgbClr val="002060"/>
                          </a:solidFill>
                          <a:effectLst>
                            <a:outerShdw blurRad="38100" dist="38100" dir="2700000" algn="tl">
                              <a:srgbClr val="000000">
                                <a:alpha val="43137"/>
                              </a:srgbClr>
                            </a:outerShdw>
                          </a:effectLst>
                        </a:rPr>
                        <a:t>165</a:t>
                      </a:r>
                      <a:r>
                        <a:rPr lang="tr-TR" sz="2500" b="1" baseline="0" dirty="0" smtClean="0">
                          <a:solidFill>
                            <a:srgbClr val="002060"/>
                          </a:solidFill>
                          <a:effectLst>
                            <a:outerShdw blurRad="38100" dist="38100" dir="2700000" algn="tl">
                              <a:srgbClr val="000000">
                                <a:alpha val="43137"/>
                              </a:srgbClr>
                            </a:outerShdw>
                          </a:effectLst>
                        </a:rPr>
                        <a:t> dk.</a:t>
                      </a:r>
                    </a:p>
                    <a:p>
                      <a:pPr algn="ctr"/>
                      <a:endParaRPr lang="tr-TR" sz="1400" b="1" dirty="0" smtClean="0">
                        <a:solidFill>
                          <a:srgbClr val="002060"/>
                        </a:solidFill>
                        <a:effectLst/>
                      </a:endParaRPr>
                    </a:p>
                    <a:p>
                      <a:pPr algn="ctr"/>
                      <a:r>
                        <a:rPr lang="tr-TR" sz="2000" b="1" dirty="0" smtClean="0">
                          <a:solidFill>
                            <a:srgbClr val="002060"/>
                          </a:solidFill>
                          <a:effectLst/>
                        </a:rPr>
                        <a:t>Sınav</a:t>
                      </a:r>
                      <a:r>
                        <a:rPr lang="tr-TR" sz="2000" b="1" baseline="0" dirty="0" smtClean="0">
                          <a:solidFill>
                            <a:srgbClr val="002060"/>
                          </a:solidFill>
                          <a:effectLst/>
                        </a:rPr>
                        <a:t> süresi bu yıla özel olarak 30 dakika arttırılıp 165 dakikaya yükseltilmiştir.</a:t>
                      </a:r>
                      <a:endParaRPr lang="tr-TR" sz="2000" b="1" dirty="0">
                        <a:solidFill>
                          <a:srgbClr val="002060"/>
                        </a:solidFill>
                        <a:effectLst/>
                      </a:endParaRPr>
                    </a:p>
                  </a:txBody>
                  <a:tcPr marL="68586" marR="68586"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17246">
                <a:tc>
                  <a:txBody>
                    <a:bodyPr/>
                    <a:lstStyle/>
                    <a:p>
                      <a:pPr algn="ctr"/>
                      <a:r>
                        <a:rPr lang="tr-TR" sz="2400" b="1" dirty="0" smtClean="0">
                          <a:effectLst>
                            <a:outerShdw blurRad="38100" dist="38100" dir="2700000" algn="tl">
                              <a:srgbClr val="000000">
                                <a:alpha val="43137"/>
                              </a:srgbClr>
                            </a:outerShdw>
                          </a:effectLst>
                        </a:rPr>
                        <a:t>Sosyal Bilimler</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b="1" baseline="0" dirty="0" smtClean="0">
                          <a:effectLst/>
                        </a:rPr>
                        <a:t>Tarih (5 soru)</a:t>
                      </a:r>
                      <a:endParaRPr lang="tr-TR" sz="1800" b="1" dirty="0" smtClean="0">
                        <a:effectLst/>
                      </a:endParaRPr>
                    </a:p>
                    <a:p>
                      <a:pPr algn="ctr"/>
                      <a:r>
                        <a:rPr lang="tr-TR" sz="1800" b="1" dirty="0" smtClean="0">
                          <a:effectLst/>
                        </a:rPr>
                        <a:t>Coğrafya (5 soru)</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effectLst/>
                        </a:rPr>
                        <a:t>Felsefe</a:t>
                      </a:r>
                      <a:r>
                        <a:rPr lang="tr-TR" sz="1800" b="1" baseline="0" dirty="0" smtClean="0">
                          <a:effectLst/>
                        </a:rPr>
                        <a:t> (5 soru)</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effectLst/>
                        </a:rPr>
                        <a:t> Din K.A.B. (5 soru)</a:t>
                      </a:r>
                    </a:p>
                  </a:txBody>
                  <a:tcPr marL="68586" marR="68586"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smtClean="0"/>
                        <a:t>20</a:t>
                      </a:r>
                      <a:endParaRPr lang="tr-TR" sz="2400" b="1"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0002"/>
                  </a:ext>
                </a:extLst>
              </a:tr>
              <a:tr h="446259">
                <a:tc>
                  <a:txBody>
                    <a:bodyPr/>
                    <a:lstStyle/>
                    <a:p>
                      <a:pPr algn="ctr"/>
                      <a:r>
                        <a:rPr lang="tr-TR" sz="2400" b="1" dirty="0" smtClean="0">
                          <a:effectLst>
                            <a:outerShdw blurRad="38100" dist="38100" dir="2700000" algn="tl">
                              <a:srgbClr val="000000">
                                <a:alpha val="43137"/>
                              </a:srgbClr>
                            </a:outerShdw>
                          </a:effectLst>
                        </a:rPr>
                        <a:t>Temel Matematik</a:t>
                      </a:r>
                      <a:endParaRPr lang="tr-TR" sz="2400" b="1" dirty="0">
                        <a:effectLst>
                          <a:outerShdw blurRad="38100" dist="38100" dir="2700000" algn="tl">
                            <a:srgbClr val="000000">
                              <a:alpha val="43137"/>
                            </a:srgbClr>
                          </a:outerShdw>
                        </a:effectLst>
                      </a:endParaRPr>
                    </a:p>
                  </a:txBody>
                  <a:tcPr marL="68586" marR="68586"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smtClean="0"/>
                        <a:t>40</a:t>
                      </a:r>
                      <a:endParaRPr lang="tr-TR" sz="2400" b="1"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49499">
                <a:tc>
                  <a:txBody>
                    <a:bodyPr/>
                    <a:lstStyle/>
                    <a:p>
                      <a:pPr algn="ctr"/>
                      <a:r>
                        <a:rPr lang="tr-TR" sz="2400" b="1" dirty="0" smtClean="0">
                          <a:effectLst>
                            <a:outerShdw blurRad="38100" dist="38100" dir="2700000" algn="tl">
                              <a:srgbClr val="000000">
                                <a:alpha val="43137"/>
                              </a:srgbClr>
                            </a:outerShdw>
                          </a:effectLst>
                        </a:rPr>
                        <a:t>Fen</a:t>
                      </a:r>
                      <a:r>
                        <a:rPr lang="tr-TR" sz="2400" b="1" baseline="0" dirty="0" smtClean="0">
                          <a:effectLst>
                            <a:outerShdw blurRad="38100" dist="38100" dir="2700000" algn="tl">
                              <a:srgbClr val="000000">
                                <a:alpha val="43137"/>
                              </a:srgbClr>
                            </a:outerShdw>
                          </a:effectLst>
                        </a:rPr>
                        <a:t> Bilimleri</a:t>
                      </a:r>
                    </a:p>
                    <a:p>
                      <a:pPr algn="ctr"/>
                      <a:r>
                        <a:rPr lang="tr-TR" sz="1800" b="1" baseline="0" dirty="0" smtClean="0"/>
                        <a:t>Fizik (7 soru)</a:t>
                      </a:r>
                    </a:p>
                    <a:p>
                      <a:pPr algn="ctr"/>
                      <a:r>
                        <a:rPr lang="tr-TR" sz="1800" b="1" baseline="0" dirty="0" smtClean="0"/>
                        <a:t>Kimya (7 soru)</a:t>
                      </a:r>
                    </a:p>
                    <a:p>
                      <a:pPr algn="ctr"/>
                      <a:r>
                        <a:rPr lang="tr-TR" sz="1800" b="1" baseline="0" dirty="0" smtClean="0"/>
                        <a:t>Biyoloji (6 soru)</a:t>
                      </a:r>
                      <a:endParaRPr lang="tr-TR" sz="1800" b="1" dirty="0"/>
                    </a:p>
                  </a:txBody>
                  <a:tcPr marL="68586" marR="68586"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smtClean="0"/>
                        <a:t>20</a:t>
                      </a:r>
                      <a:endParaRPr lang="tr-TR" sz="2400" b="1" dirty="0"/>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47137">
                <a:tc>
                  <a:txBody>
                    <a:bodyPr/>
                    <a:lstStyle/>
                    <a:p>
                      <a:pPr algn="ctr"/>
                      <a:r>
                        <a:rPr lang="tr-TR" sz="2400" b="1" dirty="0" smtClean="0">
                          <a:solidFill>
                            <a:srgbClr val="002060"/>
                          </a:solidFill>
                          <a:effectLst>
                            <a:outerShdw blurRad="38100" dist="38100" dir="2700000" algn="tl">
                              <a:srgbClr val="000000">
                                <a:alpha val="43137"/>
                              </a:srgbClr>
                            </a:outerShdw>
                          </a:effectLst>
                        </a:rPr>
                        <a:t> TOPLAM</a:t>
                      </a:r>
                      <a:endParaRPr lang="tr-TR" sz="2400" b="1" dirty="0">
                        <a:solidFill>
                          <a:srgbClr val="002060"/>
                        </a:solidFill>
                        <a:effectLst>
                          <a:outerShdw blurRad="38100" dist="38100" dir="2700000" algn="tl">
                            <a:srgbClr val="000000">
                              <a:alpha val="43137"/>
                            </a:srgbClr>
                          </a:outerShdw>
                        </a:effectLst>
                      </a:endParaRPr>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2400" b="1" dirty="0" smtClean="0">
                          <a:solidFill>
                            <a:srgbClr val="002060"/>
                          </a:solidFill>
                          <a:effectLst>
                            <a:outerShdw blurRad="38100" dist="38100" dir="2700000" algn="tl">
                              <a:srgbClr val="000000">
                                <a:alpha val="43137"/>
                              </a:srgbClr>
                            </a:outerShdw>
                          </a:effectLst>
                        </a:rPr>
                        <a:t>120</a:t>
                      </a:r>
                      <a:endParaRPr lang="tr-TR" sz="2400" b="1" dirty="0">
                        <a:solidFill>
                          <a:srgbClr val="002060"/>
                        </a:solidFill>
                        <a:effectLst>
                          <a:outerShdw blurRad="38100" dist="38100" dir="2700000" algn="tl">
                            <a:srgbClr val="000000">
                              <a:alpha val="43137"/>
                            </a:srgbClr>
                          </a:outerShdw>
                        </a:effectLst>
                      </a:endParaRPr>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b="1" baseline="0" dirty="0" smtClean="0">
                          <a:solidFill>
                            <a:srgbClr val="002060"/>
                          </a:solidFill>
                          <a:effectLst>
                            <a:outerShdw blurRad="38100" dist="38100" dir="2700000" algn="tl">
                              <a:srgbClr val="000000">
                                <a:alpha val="43137"/>
                              </a:srgbClr>
                            </a:outerShdw>
                          </a:effectLst>
                        </a:rPr>
                        <a:t>İlk </a:t>
                      </a:r>
                      <a:r>
                        <a:rPr lang="tr-TR" sz="1800" b="1" dirty="0" smtClean="0">
                          <a:solidFill>
                            <a:srgbClr val="002060"/>
                          </a:solidFill>
                          <a:effectLst>
                            <a:outerShdw blurRad="38100" dist="38100" dir="2700000" algn="tl">
                              <a:srgbClr val="000000">
                                <a:alpha val="43137"/>
                              </a:srgbClr>
                            </a:outerShdw>
                          </a:effectLst>
                        </a:rPr>
                        <a:t>120 </a:t>
                      </a:r>
                      <a:r>
                        <a:rPr lang="tr-TR" sz="1800" b="1" dirty="0" err="1" smtClean="0">
                          <a:solidFill>
                            <a:srgbClr val="002060"/>
                          </a:solidFill>
                          <a:effectLst>
                            <a:outerShdw blurRad="38100" dist="38100" dir="2700000" algn="tl">
                              <a:srgbClr val="000000">
                                <a:alpha val="43137"/>
                              </a:srgbClr>
                            </a:outerShdw>
                          </a:effectLst>
                        </a:rPr>
                        <a:t>dk</a:t>
                      </a:r>
                      <a:r>
                        <a:rPr lang="tr-TR" sz="1800" b="1" dirty="0" smtClean="0">
                          <a:solidFill>
                            <a:srgbClr val="002060"/>
                          </a:solidFill>
                          <a:effectLst>
                            <a:outerShdw blurRad="38100" dist="38100" dir="2700000" algn="tl">
                              <a:srgbClr val="000000">
                                <a:alpha val="43137"/>
                              </a:srgbClr>
                            </a:outerShdw>
                          </a:effectLst>
                        </a:rPr>
                        <a:t> ve son 15 </a:t>
                      </a:r>
                      <a:r>
                        <a:rPr lang="tr-TR" sz="1800" b="1" dirty="0" err="1" smtClean="0">
                          <a:solidFill>
                            <a:srgbClr val="002060"/>
                          </a:solidFill>
                          <a:effectLst>
                            <a:outerShdw blurRad="38100" dist="38100" dir="2700000" algn="tl">
                              <a:srgbClr val="000000">
                                <a:alpha val="43137"/>
                              </a:srgbClr>
                            </a:outerShdw>
                          </a:effectLst>
                        </a:rPr>
                        <a:t>dk</a:t>
                      </a:r>
                      <a:r>
                        <a:rPr lang="tr-TR" sz="1800" b="1" dirty="0" smtClean="0">
                          <a:solidFill>
                            <a:srgbClr val="002060"/>
                          </a:solidFill>
                          <a:effectLst>
                            <a:outerShdw blurRad="38100" dist="38100" dir="2700000" algn="tl">
                              <a:srgbClr val="000000">
                                <a:alpha val="43137"/>
                              </a:srgbClr>
                            </a:outerShdw>
                          </a:effectLst>
                        </a:rPr>
                        <a:t> sınavdan çıkılamayacaktır </a:t>
                      </a:r>
                      <a:endParaRPr lang="tr-TR" sz="1800" b="1" dirty="0">
                        <a:solidFill>
                          <a:srgbClr val="002060"/>
                        </a:solidFill>
                        <a:effectLst>
                          <a:outerShdw blurRad="38100" dist="38100" dir="2700000" algn="tl">
                            <a:srgbClr val="000000">
                              <a:alpha val="43137"/>
                            </a:srgbClr>
                          </a:outerShdw>
                        </a:effectLst>
                      </a:endParaRPr>
                    </a:p>
                  </a:txBody>
                  <a:tcPr marL="68586" marR="6858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2" name="Nesne 1"/>
          <p:cNvGraphicFramePr>
            <a:graphicFrameLocks noChangeAspect="1"/>
          </p:cNvGraphicFramePr>
          <p:nvPr>
            <p:extLst>
              <p:ext uri="{D42A27DB-BD31-4B8C-83A1-F6EECF244321}">
                <p14:modId xmlns:p14="http://schemas.microsoft.com/office/powerpoint/2010/main" val="2472880161"/>
              </p:ext>
            </p:extLst>
          </p:nvPr>
        </p:nvGraphicFramePr>
        <p:xfrm>
          <a:off x="7619685" y="260648"/>
          <a:ext cx="1381125" cy="1209252"/>
        </p:xfrm>
        <a:graphic>
          <a:graphicData uri="http://schemas.openxmlformats.org/presentationml/2006/ole">
            <mc:AlternateContent xmlns:mc="http://schemas.openxmlformats.org/markup-compatibility/2006">
              <mc:Choice xmlns:v="urn:schemas-microsoft-com:vml" Requires="v">
                <p:oleObj spid="_x0000_s4120"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685" y="260648"/>
                        <a:ext cx="1381125" cy="1209252"/>
                      </a:xfrm>
                      <a:prstGeom prst="rect">
                        <a:avLst/>
                      </a:prstGeom>
                      <a:noFill/>
                      <a:ln>
                        <a:noFill/>
                      </a:ln>
                    </p:spPr>
                  </p:pic>
                </p:oleObj>
              </mc:Fallback>
            </mc:AlternateContent>
          </a:graphicData>
        </a:graphic>
      </p:graphicFrame>
      <p:pic>
        <p:nvPicPr>
          <p:cNvPr id="6" name="Resim 5"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İçerik Yer Tutucusu 1"/>
          <p:cNvSpPr>
            <a:spLocks noGrp="1"/>
          </p:cNvSpPr>
          <p:nvPr>
            <p:ph idx="1"/>
          </p:nvPr>
        </p:nvSpPr>
        <p:spPr>
          <a:xfrm>
            <a:off x="871538" y="1838325"/>
            <a:ext cx="7408862" cy="4287838"/>
          </a:xfrm>
        </p:spPr>
        <p:txBody>
          <a:bodyPr/>
          <a:lstStyle/>
          <a:p>
            <a:pPr marL="0" indent="0">
              <a:buFont typeface="Symbol" panose="05050102010706020507" pitchFamily="18" charset="2"/>
              <a:buNone/>
            </a:pPr>
            <a:r>
              <a:rPr lang="tr-TR" altLang="tr-TR" dirty="0" smtClean="0"/>
              <a:t>     Stres doğal bir düzeyde kaldığı sürece başarıyı pozitif etkiler, fakat stresin düzeyi yükseldikçe başarı negatif etkilenmeye başlar ve birey bir süre sonra bir kısır döngü içinde bulur kendini. Başarı düştüğü için stres yükselmeye başlar ve stres yükseldiği için de başarı düşmeye başlar. </a:t>
            </a:r>
          </a:p>
          <a:p>
            <a:pPr marL="0" indent="0">
              <a:buFont typeface="Symbol" panose="05050102010706020507" pitchFamily="18" charset="2"/>
              <a:buNone/>
            </a:pPr>
            <a:r>
              <a:rPr lang="tr-TR" altLang="tr-TR" dirty="0" smtClean="0"/>
              <a:t>     Özellikle kişilik yapısı da yatkınsa stres başarı düzeyini aşağıya çeken bir unsur olarak karşımıza çıkar. Bu nedenle stres, strese neden olan unsurlar ve başa çıkma yöntemleri konusunda bilgilendirme çalışmaları yapılmalıdır.</a:t>
            </a:r>
          </a:p>
        </p:txBody>
      </p:sp>
      <p:sp>
        <p:nvSpPr>
          <p:cNvPr id="153603" name="Unvan 2"/>
          <p:cNvSpPr>
            <a:spLocks noGrp="1"/>
          </p:cNvSpPr>
          <p:nvPr>
            <p:ph type="title"/>
          </p:nvPr>
        </p:nvSpPr>
        <p:spPr>
          <a:xfrm>
            <a:off x="2555775" y="620688"/>
            <a:ext cx="4032449" cy="1524000"/>
          </a:xfrm>
        </p:spPr>
        <p:txBody>
          <a:bodyPr/>
          <a:lstStyle/>
          <a:p>
            <a:r>
              <a:rPr lang="tr-TR" altLang="tr-TR" dirty="0" smtClean="0">
                <a:latin typeface="Algerian" panose="04020705040A02060702" pitchFamily="82" charset="0"/>
              </a:rPr>
              <a:t>Sınav stresi</a:t>
            </a:r>
          </a:p>
        </p:txBody>
      </p:sp>
      <p:pic>
        <p:nvPicPr>
          <p:cNvPr id="4" name="Resim 3" descr="MEB'in Logosu Değişti! İşte Yeni Logo! - Eğitim Ajansı - Eğiti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73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90777" y="836712"/>
            <a:ext cx="7196137" cy="1224136"/>
          </a:xfrm>
        </p:spPr>
        <p:txBody>
          <a:bodyPr rtlCol="0">
            <a:normAutofit/>
          </a:bodyPr>
          <a:lstStyle/>
          <a:p>
            <a:pPr marL="0" indent="0" eaLnBrk="1" fontAlgn="auto" hangingPunct="1">
              <a:spcAft>
                <a:spcPts val="0"/>
              </a:spcAft>
              <a:buFont typeface="Wingdings 3" charset="2"/>
              <a:buNone/>
              <a:defRPr/>
            </a:pPr>
            <a:r>
              <a:rPr lang="tr-TR" sz="2400" b="1" dirty="0">
                <a:solidFill>
                  <a:schemeClr val="accent1"/>
                </a:solidFill>
              </a:rPr>
              <a:t>Şöyle de bir gerçek var ;</a:t>
            </a:r>
          </a:p>
          <a:p>
            <a:pPr marL="0" indent="0" eaLnBrk="1" fontAlgn="auto" hangingPunct="1">
              <a:spcAft>
                <a:spcPts val="0"/>
              </a:spcAft>
              <a:buFont typeface="Wingdings 3" charset="2"/>
              <a:buNone/>
              <a:defRPr/>
            </a:pPr>
            <a:endParaRPr lang="tr-TR" sz="1350" dirty="0">
              <a:solidFill>
                <a:schemeClr val="tx1">
                  <a:lumMod val="75000"/>
                  <a:lumOff val="25000"/>
                </a:schemeClr>
              </a:solidFill>
            </a:endParaRPr>
          </a:p>
          <a:p>
            <a:pPr marL="0" indent="0" eaLnBrk="1" fontAlgn="auto" hangingPunct="1">
              <a:spcAft>
                <a:spcPts val="0"/>
              </a:spcAft>
              <a:buFont typeface="Wingdings 3" charset="2"/>
              <a:buNone/>
              <a:defRPr/>
            </a:pPr>
            <a:endParaRPr lang="tr-TR" sz="1350" dirty="0" smtClean="0">
              <a:solidFill>
                <a:schemeClr val="tx1">
                  <a:lumMod val="75000"/>
                  <a:lumOff val="25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88840"/>
            <a:ext cx="8325365" cy="3826238"/>
          </a:xfrm>
          <a:prstGeom prst="rect">
            <a:avLst/>
          </a:prstGeom>
          <a:ln>
            <a:noFill/>
          </a:ln>
          <a:effectLst>
            <a:softEdge rad="112500"/>
          </a:effectLst>
        </p:spPr>
      </p:pic>
    </p:spTree>
    <p:extLst>
      <p:ext uri="{BB962C8B-B14F-4D97-AF65-F5344CB8AC3E}">
        <p14:creationId xmlns:p14="http://schemas.microsoft.com/office/powerpoint/2010/main" val="2786023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51721" y="764704"/>
            <a:ext cx="5184576" cy="1524000"/>
          </a:xfrm>
          <a:solidFill>
            <a:srgbClr val="FFFFCC"/>
          </a:solidFill>
        </p:spPr>
        <p:txBody>
          <a:bodyPr rtlCol="0">
            <a:normAutofit/>
          </a:bodyPr>
          <a:lstStyle/>
          <a:p>
            <a:pPr eaLnBrk="1" fontAlgn="auto" hangingPunct="1">
              <a:spcAft>
                <a:spcPts val="0"/>
              </a:spcAft>
              <a:defRPr/>
            </a:pPr>
            <a:r>
              <a:rPr lang="tr-TR" sz="3000" dirty="0" smtClean="0">
                <a:solidFill>
                  <a:schemeClr val="bg2"/>
                </a:solidFill>
                <a:effectLst>
                  <a:outerShdw blurRad="38100" dist="38100" dir="2700000" algn="tl">
                    <a:srgbClr val="FFFFFF"/>
                  </a:outerShdw>
                </a:effectLst>
                <a:latin typeface="Algerian" panose="04020705040A02060702" pitchFamily="82" charset="0"/>
              </a:rPr>
              <a:t>Daha iyi bir iletişim için</a:t>
            </a:r>
            <a:r>
              <a:rPr lang="tr-TR" dirty="0" smtClean="0">
                <a:solidFill>
                  <a:schemeClr val="tx1"/>
                </a:solidFill>
                <a:effectLst>
                  <a:outerShdw blurRad="38100" dist="38100" dir="2700000" algn="tl">
                    <a:srgbClr val="FFFFFF"/>
                  </a:outerShdw>
                </a:effectLst>
                <a:latin typeface="Comic Sans MS" pitchFamily="66" charset="0"/>
              </a:rPr>
              <a:t>:</a:t>
            </a:r>
          </a:p>
        </p:txBody>
      </p:sp>
      <p:sp>
        <p:nvSpPr>
          <p:cNvPr id="54275" name="Rectangle 3"/>
          <p:cNvSpPr>
            <a:spLocks noGrp="1" noChangeArrowheads="1"/>
          </p:cNvSpPr>
          <p:nvPr>
            <p:ph type="body" idx="1"/>
          </p:nvPr>
        </p:nvSpPr>
        <p:spPr>
          <a:xfrm>
            <a:off x="685800" y="2924175"/>
            <a:ext cx="7924800" cy="3552825"/>
          </a:xfrm>
          <a:solidFill>
            <a:srgbClr val="FFFFCC"/>
          </a:solidFill>
        </p:spPr>
        <p:txBody>
          <a:bodyPr rtlCol="0">
            <a:normAutofit/>
          </a:bodyPr>
          <a:lstStyle/>
          <a:p>
            <a:pPr marL="274320" indent="-274320" eaLnBrk="1" fontAlgn="auto" hangingPunct="1">
              <a:spcAft>
                <a:spcPts val="0"/>
              </a:spcAft>
              <a:defRPr/>
            </a:pPr>
            <a:endParaRPr lang="tr-TR" dirty="0" smtClean="0"/>
          </a:p>
          <a:p>
            <a:pPr marL="274320" indent="-274320" eaLnBrk="1" fontAlgn="auto" hangingPunct="1">
              <a:spcAft>
                <a:spcPts val="0"/>
              </a:spcAft>
              <a:defRPr/>
            </a:pPr>
            <a:endParaRPr lang="tr-TR" dirty="0"/>
          </a:p>
          <a:p>
            <a:pPr marL="274320" indent="-274320" eaLnBrk="1" fontAlgn="auto" hangingPunct="1">
              <a:spcAft>
                <a:spcPts val="0"/>
              </a:spcAft>
              <a:defRPr/>
            </a:pPr>
            <a:r>
              <a:rPr lang="tr-TR" dirty="0" smtClean="0"/>
              <a:t>Birey olarak kabul et</a:t>
            </a:r>
          </a:p>
          <a:p>
            <a:pPr marL="274320" indent="-274320" eaLnBrk="1" fontAlgn="auto" hangingPunct="1">
              <a:spcAft>
                <a:spcPts val="0"/>
              </a:spcAft>
              <a:defRPr/>
            </a:pPr>
            <a:r>
              <a:rPr lang="tr-TR" dirty="0" smtClean="0"/>
              <a:t>Onun dünyasını anla</a:t>
            </a:r>
          </a:p>
          <a:p>
            <a:pPr marL="274320" indent="-274320" eaLnBrk="1" fontAlgn="auto" hangingPunct="1">
              <a:spcAft>
                <a:spcPts val="0"/>
              </a:spcAft>
              <a:defRPr/>
            </a:pPr>
            <a:r>
              <a:rPr lang="tr-TR" dirty="0" smtClean="0"/>
              <a:t>Yakın ve samimi bir ilişki kur</a:t>
            </a:r>
          </a:p>
          <a:p>
            <a:pPr marL="274320" indent="-274320" eaLnBrk="1" fontAlgn="auto" hangingPunct="1">
              <a:spcAft>
                <a:spcPts val="0"/>
              </a:spcAft>
              <a:defRPr/>
            </a:pPr>
            <a:r>
              <a:rPr lang="tr-TR" dirty="0" smtClean="0"/>
              <a:t>Olumlu-yapıcı düşün</a:t>
            </a:r>
          </a:p>
          <a:p>
            <a:pPr marL="0" indent="0" eaLnBrk="1" fontAlgn="auto" hangingPunct="1">
              <a:spcAft>
                <a:spcPts val="0"/>
              </a:spcAft>
              <a:buFont typeface="Symbol" panose="05050102010706020507" pitchFamily="18" charset="2"/>
              <a:buNone/>
              <a:defRPr/>
            </a:pPr>
            <a:endParaRPr lang="tr-TR" dirty="0"/>
          </a:p>
        </p:txBody>
      </p:sp>
      <p:pic>
        <p:nvPicPr>
          <p:cNvPr id="4" name="Resim 3" descr="MEB'in Logosu Değişti! İşte Yeni Logo! - Eğitim Ajansı - Eğiti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749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WordArt 2"/>
          <p:cNvSpPr>
            <a:spLocks noChangeArrowheads="1" noChangeShapeType="1" noTextEdit="1"/>
          </p:cNvSpPr>
          <p:nvPr/>
        </p:nvSpPr>
        <p:spPr bwMode="auto">
          <a:xfrm>
            <a:off x="2033588" y="1154113"/>
            <a:ext cx="4319587" cy="376237"/>
          </a:xfrm>
          <a:prstGeom prst="rect">
            <a:avLst/>
          </a:prstGeom>
        </p:spPr>
        <p:txBody>
          <a:bodyPr wrap="none" fromWordArt="1">
            <a:prstTxWarp prst="textPlain">
              <a:avLst>
                <a:gd name="adj" fmla="val 50000"/>
              </a:avLst>
            </a:prstTxWarp>
          </a:bodyPr>
          <a:lstStyle/>
          <a:p>
            <a:pPr algn="ctr"/>
            <a:r>
              <a:rPr lang="tr-TR" sz="2100" kern="10">
                <a:ln w="19050">
                  <a:solidFill>
                    <a:srgbClr val="000080"/>
                  </a:solidFill>
                  <a:round/>
                  <a:headEnd/>
                  <a:tailEnd/>
                </a:ln>
                <a:solidFill>
                  <a:srgbClr val="E78712"/>
                </a:solidFill>
                <a:effectLst>
                  <a:outerShdw dist="35921" dir="2700000" algn="ctr" rotWithShape="0">
                    <a:srgbClr val="990000"/>
                  </a:outerShdw>
                </a:effectLst>
                <a:latin typeface="Impact" panose="020B0806030902050204" pitchFamily="34" charset="0"/>
              </a:rPr>
              <a:t>BAŞARILI OLMALARI İÇİN:</a:t>
            </a:r>
          </a:p>
        </p:txBody>
      </p:sp>
      <p:sp>
        <p:nvSpPr>
          <p:cNvPr id="246787" name="Rectangle 3"/>
          <p:cNvSpPr>
            <a:spLocks noChangeArrowheads="1"/>
          </p:cNvSpPr>
          <p:nvPr/>
        </p:nvSpPr>
        <p:spPr bwMode="auto">
          <a:xfrm>
            <a:off x="1817688" y="1701800"/>
            <a:ext cx="4468812"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Duyarlı Olun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Çaba Gösterin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Lütfen</a:t>
            </a: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Fırsat Verin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Saygı Gösterin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Zaman Ayırın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İlgi Gösterin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Takdir Edin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err="1">
                <a:solidFill>
                  <a:srgbClr val="000000"/>
                </a:solidFill>
                <a:latin typeface="Verdana" panose="020B0604030504040204" pitchFamily="34" charset="0"/>
              </a:rPr>
              <a:t>Farkedin</a:t>
            </a: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Yüreklendirin</a:t>
            </a:r>
          </a:p>
          <a:p>
            <a:pPr defTabSz="685800" eaLnBrk="1" fontAlgn="auto" hangingPunct="1">
              <a:spcBef>
                <a:spcPts val="0"/>
              </a:spcBef>
              <a:spcAft>
                <a:spcPts val="0"/>
              </a:spcAft>
              <a:defRPr/>
            </a:pPr>
            <a:endParaRPr lang="tr-TR" altLang="tr-TR" sz="1350" b="1" i="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350" b="1" i="1" dirty="0">
                <a:solidFill>
                  <a:srgbClr val="000000"/>
                </a:solidFill>
                <a:latin typeface="Verdana" panose="020B0604030504040204" pitchFamily="34" charset="0"/>
              </a:rPr>
              <a:t>İnanın</a:t>
            </a:r>
          </a:p>
        </p:txBody>
      </p:sp>
      <p:sp>
        <p:nvSpPr>
          <p:cNvPr id="246788" name="Rectangle 4"/>
          <p:cNvSpPr>
            <a:spLocks noChangeArrowheads="1"/>
          </p:cNvSpPr>
          <p:nvPr/>
        </p:nvSpPr>
        <p:spPr bwMode="auto">
          <a:xfrm>
            <a:off x="4194175" y="1701800"/>
            <a:ext cx="2714625"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İhtiyaçlarıma. isteklerime ve korkularıma</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Benim farkıma varmak ve beni takdir etmek için</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Bana önemli olduğumu hissettirin</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Başarmam için bana şans tanıyın</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İnançlarıma ve Fikirlerime</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Zamanınızı benimle paylaşın</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Bana ilgi gösterin... Bir gülücükle...</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Doğru yaptığım şeyler için beni övün</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Ben özelim... Beni dinleyin...</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Daha yükseği hedeflemem için beni cesaretlendirin...</a:t>
            </a:r>
          </a:p>
          <a:p>
            <a:pPr defTabSz="685800" eaLnBrk="1" fontAlgn="auto" hangingPunct="1">
              <a:spcBef>
                <a:spcPts val="0"/>
              </a:spcBef>
              <a:spcAft>
                <a:spcPts val="0"/>
              </a:spcAft>
              <a:defRPr/>
            </a:pPr>
            <a:endParaRPr lang="tr-TR" altLang="tr-TR" sz="1050" b="1" dirty="0">
              <a:solidFill>
                <a:srgbClr val="000000"/>
              </a:solidFill>
              <a:latin typeface="Verdana" panose="020B0604030504040204" pitchFamily="34" charset="0"/>
            </a:endParaRPr>
          </a:p>
          <a:p>
            <a:pPr defTabSz="685800" eaLnBrk="1" fontAlgn="auto" hangingPunct="1">
              <a:spcBef>
                <a:spcPts val="0"/>
              </a:spcBef>
              <a:spcAft>
                <a:spcPts val="0"/>
              </a:spcAft>
              <a:defRPr/>
            </a:pPr>
            <a:r>
              <a:rPr lang="tr-TR" altLang="tr-TR" sz="1050" b="1" dirty="0">
                <a:solidFill>
                  <a:srgbClr val="000000"/>
                </a:solidFill>
                <a:latin typeface="Verdana" panose="020B0604030504040204" pitchFamily="34" charset="0"/>
              </a:rPr>
              <a:t>Bende yapabilirim…</a:t>
            </a:r>
          </a:p>
        </p:txBody>
      </p:sp>
      <p:pic>
        <p:nvPicPr>
          <p:cNvPr id="5" name="Resim 4" descr="MEB'in Logosu Değişti! İşte Yeni Logo! - Eğitim Ajansı - Eğitim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564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44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6786"/>
                                        </p:tgtEl>
                                        <p:attrNameLst>
                                          <p:attrName>style.visibility</p:attrName>
                                        </p:attrNameLst>
                                      </p:cBhvr>
                                      <p:to>
                                        <p:strVal val="visible"/>
                                      </p:to>
                                    </p:set>
                                    <p:anim calcmode="lin" valueType="num">
                                      <p:cBhvr>
                                        <p:cTn id="7" dur="500" fill="hold"/>
                                        <p:tgtEl>
                                          <p:spTgt spid="246786"/>
                                        </p:tgtEl>
                                        <p:attrNameLst>
                                          <p:attrName>ppt_w</p:attrName>
                                        </p:attrNameLst>
                                      </p:cBhvr>
                                      <p:tavLst>
                                        <p:tav tm="0">
                                          <p:val>
                                            <p:fltVal val="0"/>
                                          </p:val>
                                        </p:tav>
                                        <p:tav tm="100000">
                                          <p:val>
                                            <p:strVal val="#ppt_w"/>
                                          </p:val>
                                        </p:tav>
                                      </p:tavLst>
                                    </p:anim>
                                    <p:anim calcmode="lin" valueType="num">
                                      <p:cBhvr>
                                        <p:cTn id="8" dur="500" fill="hold"/>
                                        <p:tgtEl>
                                          <p:spTgt spid="2467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IMG-20150306-WA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15888"/>
            <a:ext cx="91440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646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14498" y="421590"/>
            <a:ext cx="5122912" cy="2002234"/>
          </a:xfrm>
        </p:spPr>
        <p:txBody>
          <a:bodyPr>
            <a:normAutofit/>
          </a:bodyPr>
          <a:lstStyle/>
          <a:p>
            <a:r>
              <a:rPr lang="tr-TR" sz="3300" dirty="0" smtClean="0">
                <a:latin typeface="Algerian" pitchFamily="82" charset="0"/>
              </a:rPr>
              <a:t>İLGİ VE KATILIMINIZ İÇİN;</a:t>
            </a:r>
            <a:r>
              <a:rPr lang="tr-TR" sz="3300" dirty="0">
                <a:latin typeface="Algerian" pitchFamily="82" charset="0"/>
              </a:rPr>
              <a:t> TEŞEKKÜR EDERİM</a:t>
            </a:r>
            <a:r>
              <a:rPr lang="tr-TR" dirty="0">
                <a:latin typeface="Comic Sans MS" pitchFamily="66" charset="0"/>
              </a:rPr>
              <a:t/>
            </a:r>
            <a:br>
              <a:rPr lang="tr-TR" dirty="0">
                <a:latin typeface="Comic Sans MS" pitchFamily="66" charset="0"/>
              </a:rPr>
            </a:br>
            <a:endParaRPr lang="tr-TR" dirty="0" smtClean="0"/>
          </a:p>
        </p:txBody>
      </p:sp>
      <p:pic>
        <p:nvPicPr>
          <p:cNvPr id="35844" name="Picture 4" descr="j02819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293977"/>
            <a:ext cx="4644008" cy="356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5162" y="231451"/>
            <a:ext cx="1872208" cy="1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çerik Yer Tutucusu 1"/>
          <p:cNvSpPr>
            <a:spLocks noGrp="1"/>
          </p:cNvSpPr>
          <p:nvPr>
            <p:ph idx="1"/>
          </p:nvPr>
        </p:nvSpPr>
        <p:spPr>
          <a:xfrm>
            <a:off x="197349" y="2996952"/>
            <a:ext cx="4536504" cy="2751584"/>
          </a:xfrm>
        </p:spPr>
        <p:txBody>
          <a:bodyPr>
            <a:normAutofit/>
          </a:bodyPr>
          <a:lstStyle/>
          <a:p>
            <a:pPr marL="0" indent="0">
              <a:buNone/>
            </a:pPr>
            <a:endParaRPr lang="tr-TR" sz="2000" b="1" dirty="0" smtClean="0">
              <a:latin typeface="Algerian" pitchFamily="82" charset="0"/>
            </a:endParaRPr>
          </a:p>
          <a:p>
            <a:pPr marL="0" indent="0">
              <a:buNone/>
            </a:pPr>
            <a:endParaRPr lang="tr-TR" sz="2000" b="1" dirty="0">
              <a:latin typeface="Algerian" pitchFamily="82" charset="0"/>
            </a:endParaRPr>
          </a:p>
          <a:p>
            <a:pPr marL="0" indent="0">
              <a:buNone/>
            </a:pPr>
            <a:r>
              <a:rPr lang="tr-TR" sz="2000" b="1" dirty="0" smtClean="0">
                <a:solidFill>
                  <a:schemeClr val="tx1"/>
                </a:solidFill>
                <a:latin typeface="Algerian" pitchFamily="82" charset="0"/>
              </a:rPr>
              <a:t>Prof. Dr. Fuat SEZGİN Fen Lisesi</a:t>
            </a:r>
          </a:p>
          <a:p>
            <a:pPr marL="0" indent="0">
              <a:buNone/>
            </a:pPr>
            <a:endParaRPr lang="tr-TR" sz="2000" b="1" dirty="0" smtClean="0">
              <a:solidFill>
                <a:schemeClr val="tx1"/>
              </a:solidFill>
              <a:latin typeface="Algerian" pitchFamily="82" charset="0"/>
            </a:endParaRPr>
          </a:p>
          <a:p>
            <a:pPr marL="0" indent="0">
              <a:buNone/>
            </a:pPr>
            <a:r>
              <a:rPr lang="tr-TR" sz="2000" b="1" dirty="0" smtClean="0">
                <a:solidFill>
                  <a:schemeClr val="tx1"/>
                </a:solidFill>
                <a:latin typeface="Algerian" pitchFamily="82" charset="0"/>
              </a:rPr>
              <a:t>Rehberlik ve Psikolojik    Danışmanlık Servisi</a:t>
            </a:r>
            <a:endParaRPr lang="tr-TR" sz="2000" b="1" dirty="0">
              <a:solidFill>
                <a:schemeClr val="tx1"/>
              </a:solidFill>
              <a:latin typeface="Algerian" pitchFamily="82" charset="0"/>
            </a:endParaRPr>
          </a:p>
        </p:txBody>
      </p:sp>
      <p:pic>
        <p:nvPicPr>
          <p:cNvPr id="7" name="Resim 6" descr="MEB'in Logosu Değişti! İşte Yeni Logo! - Eğitim Ajansı - Eğitim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56455"/>
            <a:ext cx="1519572" cy="1576255"/>
          </a:xfrm>
          <a:prstGeom prst="rect">
            <a:avLst/>
          </a:prstGeom>
          <a:noFill/>
          <a:ln>
            <a:noFill/>
          </a:ln>
        </p:spPr>
      </p:pic>
    </p:spTree>
    <p:extLst>
      <p:ext uri="{BB962C8B-B14F-4D97-AF65-F5344CB8AC3E}">
        <p14:creationId xmlns:p14="http://schemas.microsoft.com/office/powerpoint/2010/main" val="236042576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933575" y="-228600"/>
            <a:ext cx="13011150" cy="7315200"/>
          </a:xfrm>
          <a:prstGeom prst="rect">
            <a:avLst/>
          </a:prstGeom>
        </p:spPr>
      </p:pic>
      <p:pic>
        <p:nvPicPr>
          <p:cNvPr id="5" name="Resim 4" descr="MEB'in Logosu Değişti! İşte Yeni Logo! - Eğitim Ajansı - Eğitim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5289" y="533400"/>
            <a:ext cx="1200787" cy="1147192"/>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6456" y="332656"/>
            <a:ext cx="1427018" cy="12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50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İçerik Yer Tutucusu 1"/>
          <p:cNvSpPr>
            <a:spLocks noGrp="1"/>
          </p:cNvSpPr>
          <p:nvPr>
            <p:ph idx="1"/>
          </p:nvPr>
        </p:nvSpPr>
        <p:spPr>
          <a:xfrm>
            <a:off x="539750" y="644525"/>
            <a:ext cx="8229600" cy="606425"/>
          </a:xfrm>
        </p:spPr>
        <p:txBody>
          <a:bodyPr/>
          <a:lstStyle/>
          <a:p>
            <a:pPr marL="0" indent="0" algn="ctr">
              <a:buFont typeface="Arial" charset="0"/>
              <a:buNone/>
            </a:pPr>
            <a:r>
              <a:rPr lang="tr-TR" b="1" smtClean="0"/>
              <a:t>TYT PUANI NASIL HESAPLANACAKTIR</a:t>
            </a:r>
          </a:p>
        </p:txBody>
      </p:sp>
      <p:graphicFrame>
        <p:nvGraphicFramePr>
          <p:cNvPr id="3" name="Tablo 2"/>
          <p:cNvGraphicFramePr>
            <a:graphicFrameLocks noGrp="1"/>
          </p:cNvGraphicFramePr>
          <p:nvPr>
            <p:extLst>
              <p:ext uri="{D42A27DB-BD31-4B8C-83A1-F6EECF244321}">
                <p14:modId xmlns:p14="http://schemas.microsoft.com/office/powerpoint/2010/main" val="1573026163"/>
              </p:ext>
            </p:extLst>
          </p:nvPr>
        </p:nvGraphicFramePr>
        <p:xfrm>
          <a:off x="1322388" y="1268413"/>
          <a:ext cx="6624636" cy="2987100"/>
        </p:xfrm>
        <a:graphic>
          <a:graphicData uri="http://schemas.openxmlformats.org/drawingml/2006/table">
            <a:tbl>
              <a:tblPr firstRow="1" bandRow="1">
                <a:tableStyleId>{5C22544A-7EE6-4342-B048-85BDC9FD1C3A}</a:tableStyleId>
              </a:tblPr>
              <a:tblGrid>
                <a:gridCol w="1809452">
                  <a:extLst>
                    <a:ext uri="{9D8B030D-6E8A-4147-A177-3AD203B41FA5}">
                      <a16:colId xmlns:a16="http://schemas.microsoft.com/office/drawing/2014/main" val="20000"/>
                    </a:ext>
                  </a:extLst>
                </a:gridCol>
                <a:gridCol w="1502866">
                  <a:extLst>
                    <a:ext uri="{9D8B030D-6E8A-4147-A177-3AD203B41FA5}">
                      <a16:colId xmlns:a16="http://schemas.microsoft.com/office/drawing/2014/main" val="20001"/>
                    </a:ext>
                  </a:extLst>
                </a:gridCol>
                <a:gridCol w="1656159">
                  <a:extLst>
                    <a:ext uri="{9D8B030D-6E8A-4147-A177-3AD203B41FA5}">
                      <a16:colId xmlns:a16="http://schemas.microsoft.com/office/drawing/2014/main" val="20002"/>
                    </a:ext>
                  </a:extLst>
                </a:gridCol>
                <a:gridCol w="1656159">
                  <a:extLst>
                    <a:ext uri="{9D8B030D-6E8A-4147-A177-3AD203B41FA5}">
                      <a16:colId xmlns:a16="http://schemas.microsoft.com/office/drawing/2014/main" val="20003"/>
                    </a:ext>
                  </a:extLst>
                </a:gridCol>
              </a:tblGrid>
              <a:tr h="550103">
                <a:tc>
                  <a:txBody>
                    <a:bodyPr/>
                    <a:lstStyle/>
                    <a:p>
                      <a:r>
                        <a:rPr lang="tr-TR" sz="2000" b="1" dirty="0" smtClean="0"/>
                        <a:t>Testler</a:t>
                      </a:r>
                      <a:endParaRPr lang="tr-TR" sz="2000" b="1" dirty="0"/>
                    </a:p>
                  </a:txBody>
                  <a:tcPr marL="91439" marR="91439" marT="45725" marB="45725"/>
                </a:tc>
                <a:tc>
                  <a:txBody>
                    <a:bodyPr/>
                    <a:lstStyle/>
                    <a:p>
                      <a:pPr algn="ctr"/>
                      <a:r>
                        <a:rPr lang="tr-TR" sz="2000" b="1" dirty="0" smtClean="0"/>
                        <a:t>Soru Sayısı</a:t>
                      </a:r>
                      <a:endParaRPr lang="tr-TR" sz="2000" b="1" dirty="0"/>
                    </a:p>
                  </a:txBody>
                  <a:tcPr marL="91439" marR="91439" marT="45725" marB="45725"/>
                </a:tc>
                <a:tc>
                  <a:txBody>
                    <a:bodyPr/>
                    <a:lstStyle/>
                    <a:p>
                      <a:pPr algn="ctr"/>
                      <a:r>
                        <a:rPr lang="tr-TR" sz="2000" b="1" dirty="0" smtClean="0"/>
                        <a:t>Katsayı</a:t>
                      </a:r>
                      <a:endParaRPr lang="tr-TR" sz="2000" b="1" dirty="0"/>
                    </a:p>
                  </a:txBody>
                  <a:tcPr marL="91439" marR="91439" marT="45725" marB="45725"/>
                </a:tc>
                <a:tc>
                  <a:txBody>
                    <a:bodyPr/>
                    <a:lstStyle/>
                    <a:p>
                      <a:pPr algn="ctr"/>
                      <a:r>
                        <a:rPr lang="tr-TR" sz="2000" b="1" dirty="0" smtClean="0"/>
                        <a:t>En</a:t>
                      </a:r>
                      <a:r>
                        <a:rPr lang="tr-TR" sz="2000" b="1" baseline="0" dirty="0" smtClean="0"/>
                        <a:t> Yüksek Puan</a:t>
                      </a:r>
                      <a:endParaRPr lang="tr-TR" sz="2000" b="1" dirty="0"/>
                    </a:p>
                  </a:txBody>
                  <a:tcPr marL="91439" marR="91439" marT="45725" marB="45725"/>
                </a:tc>
                <a:extLst>
                  <a:ext uri="{0D108BD9-81ED-4DB2-BD59-A6C34878D82A}">
                    <a16:rowId xmlns:a16="http://schemas.microsoft.com/office/drawing/2014/main" val="10000"/>
                  </a:ext>
                </a:extLst>
              </a:tr>
              <a:tr h="376696">
                <a:tc>
                  <a:txBody>
                    <a:bodyPr/>
                    <a:lstStyle/>
                    <a:p>
                      <a:r>
                        <a:rPr lang="tr-TR" sz="2000" b="1" dirty="0" smtClean="0"/>
                        <a:t>Türkçe</a:t>
                      </a:r>
                      <a:endParaRPr lang="tr-TR" sz="2000" b="1" dirty="0"/>
                    </a:p>
                  </a:txBody>
                  <a:tcPr marL="91439" marR="91439" marT="45725" marB="45725" anchor="ctr"/>
                </a:tc>
                <a:tc>
                  <a:txBody>
                    <a:bodyPr/>
                    <a:lstStyle/>
                    <a:p>
                      <a:pPr algn="ctr"/>
                      <a:r>
                        <a:rPr lang="tr-TR" sz="2000" b="1" dirty="0" smtClean="0"/>
                        <a:t>40</a:t>
                      </a:r>
                      <a:endParaRPr lang="tr-TR" sz="2000" b="1" dirty="0"/>
                    </a:p>
                  </a:txBody>
                  <a:tcPr marL="91439" marR="91439" marT="45725" marB="45725" anchor="ctr"/>
                </a:tc>
                <a:tc>
                  <a:txBody>
                    <a:bodyPr/>
                    <a:lstStyle/>
                    <a:p>
                      <a:pPr algn="ctr"/>
                      <a:r>
                        <a:rPr lang="tr-TR" sz="2000" b="1" dirty="0" smtClean="0"/>
                        <a:t>(%33) 3,3</a:t>
                      </a:r>
                    </a:p>
                  </a:txBody>
                  <a:tcPr marL="91439" marR="91439" marT="45725" marB="45725" anchor="ctr"/>
                </a:tc>
                <a:tc>
                  <a:txBody>
                    <a:bodyPr/>
                    <a:lstStyle/>
                    <a:p>
                      <a:pPr algn="ctr"/>
                      <a:r>
                        <a:rPr lang="tr-TR" sz="2000" b="1" dirty="0" smtClean="0"/>
                        <a:t>132</a:t>
                      </a:r>
                      <a:endParaRPr lang="tr-TR" sz="2000" b="1" dirty="0"/>
                    </a:p>
                  </a:txBody>
                  <a:tcPr marL="91439" marR="91439" marT="45725" marB="45725" anchor="ctr"/>
                </a:tc>
                <a:extLst>
                  <a:ext uri="{0D108BD9-81ED-4DB2-BD59-A6C34878D82A}">
                    <a16:rowId xmlns:a16="http://schemas.microsoft.com/office/drawing/2014/main" val="10001"/>
                  </a:ext>
                </a:extLst>
              </a:tr>
              <a:tr h="376696">
                <a:tc>
                  <a:txBody>
                    <a:bodyPr/>
                    <a:lstStyle/>
                    <a:p>
                      <a:r>
                        <a:rPr lang="tr-TR" sz="2000" b="1" dirty="0" smtClean="0"/>
                        <a:t>Matematik</a:t>
                      </a:r>
                      <a:endParaRPr lang="tr-TR" sz="2000" b="1" dirty="0"/>
                    </a:p>
                  </a:txBody>
                  <a:tcPr marL="91439" marR="91439" marT="45725" marB="45725" anchor="ctr"/>
                </a:tc>
                <a:tc>
                  <a:txBody>
                    <a:bodyPr/>
                    <a:lstStyle/>
                    <a:p>
                      <a:pPr algn="ctr"/>
                      <a:r>
                        <a:rPr lang="tr-TR" sz="2000" b="1" dirty="0" smtClean="0"/>
                        <a:t>40</a:t>
                      </a:r>
                      <a:endParaRPr lang="tr-TR" sz="2000" b="1" dirty="0"/>
                    </a:p>
                  </a:txBody>
                  <a:tcPr marL="91439" marR="91439" marT="45725" marB="45725" anchor="ctr"/>
                </a:tc>
                <a:tc>
                  <a:txBody>
                    <a:bodyPr/>
                    <a:lstStyle/>
                    <a:p>
                      <a:pPr algn="ctr"/>
                      <a:r>
                        <a:rPr lang="tr-TR" sz="2000" b="1" dirty="0" smtClean="0"/>
                        <a:t>(%33) 3,3</a:t>
                      </a:r>
                      <a:endParaRPr lang="tr-TR" sz="2000" b="1" dirty="0"/>
                    </a:p>
                  </a:txBody>
                  <a:tcPr marL="91439" marR="91439" marT="45725" marB="45725" anchor="ctr"/>
                </a:tc>
                <a:tc>
                  <a:txBody>
                    <a:bodyPr/>
                    <a:lstStyle/>
                    <a:p>
                      <a:pPr algn="ctr"/>
                      <a:r>
                        <a:rPr lang="tr-TR" sz="2000" b="1" dirty="0" smtClean="0"/>
                        <a:t>132</a:t>
                      </a:r>
                      <a:endParaRPr lang="tr-TR" sz="2000" b="1" dirty="0"/>
                    </a:p>
                  </a:txBody>
                  <a:tcPr marL="91439" marR="91439" marT="45725" marB="45725" anchor="ctr"/>
                </a:tc>
                <a:extLst>
                  <a:ext uri="{0D108BD9-81ED-4DB2-BD59-A6C34878D82A}">
                    <a16:rowId xmlns:a16="http://schemas.microsoft.com/office/drawing/2014/main" val="10002"/>
                  </a:ext>
                </a:extLst>
              </a:tr>
              <a:tr h="391733">
                <a:tc>
                  <a:txBody>
                    <a:bodyPr/>
                    <a:lstStyle/>
                    <a:p>
                      <a:r>
                        <a:rPr lang="tr-TR" sz="2000" b="1" dirty="0" smtClean="0"/>
                        <a:t>Sosyal Bilimler</a:t>
                      </a:r>
                      <a:endParaRPr lang="tr-TR" sz="2000" b="1" dirty="0"/>
                    </a:p>
                  </a:txBody>
                  <a:tcPr marL="91439" marR="91439" marT="45725" marB="45725" anchor="ctr"/>
                </a:tc>
                <a:tc>
                  <a:txBody>
                    <a:bodyPr/>
                    <a:lstStyle/>
                    <a:p>
                      <a:pPr algn="ctr"/>
                      <a:r>
                        <a:rPr lang="tr-TR" sz="2000" b="1" dirty="0" smtClean="0"/>
                        <a:t>20</a:t>
                      </a:r>
                      <a:endParaRPr lang="tr-TR" sz="2000" b="1" dirty="0"/>
                    </a:p>
                  </a:txBody>
                  <a:tcPr marL="91439" marR="91439" marT="45725" marB="45725" anchor="ctr"/>
                </a:tc>
                <a:tc>
                  <a:txBody>
                    <a:bodyPr/>
                    <a:lstStyle/>
                    <a:p>
                      <a:pPr algn="ctr"/>
                      <a:r>
                        <a:rPr lang="tr-TR" sz="2000" b="1" dirty="0" smtClean="0"/>
                        <a:t>(%17) 3,4</a:t>
                      </a:r>
                      <a:endParaRPr lang="tr-TR" sz="2000" b="1" dirty="0"/>
                    </a:p>
                  </a:txBody>
                  <a:tcPr marL="91439" marR="91439" marT="45725" marB="45725" anchor="ctr"/>
                </a:tc>
                <a:tc>
                  <a:txBody>
                    <a:bodyPr/>
                    <a:lstStyle/>
                    <a:p>
                      <a:pPr algn="ctr"/>
                      <a:r>
                        <a:rPr lang="tr-TR" sz="2000" b="1" dirty="0" smtClean="0"/>
                        <a:t>68</a:t>
                      </a:r>
                      <a:endParaRPr lang="tr-TR" sz="2000" b="1" dirty="0"/>
                    </a:p>
                  </a:txBody>
                  <a:tcPr marL="91439" marR="91439" marT="45725" marB="45725" anchor="ctr"/>
                </a:tc>
                <a:extLst>
                  <a:ext uri="{0D108BD9-81ED-4DB2-BD59-A6C34878D82A}">
                    <a16:rowId xmlns:a16="http://schemas.microsoft.com/office/drawing/2014/main" val="10003"/>
                  </a:ext>
                </a:extLst>
              </a:tr>
              <a:tr h="376696">
                <a:tc>
                  <a:txBody>
                    <a:bodyPr/>
                    <a:lstStyle/>
                    <a:p>
                      <a:r>
                        <a:rPr lang="tr-TR" sz="2000" b="1" dirty="0" smtClean="0"/>
                        <a:t>Fen Bilimleri</a:t>
                      </a:r>
                      <a:endParaRPr lang="tr-TR" sz="2000" b="1" dirty="0"/>
                    </a:p>
                  </a:txBody>
                  <a:tcPr marL="91439" marR="91439" marT="45725" marB="45725" anchor="ctr"/>
                </a:tc>
                <a:tc>
                  <a:txBody>
                    <a:bodyPr/>
                    <a:lstStyle/>
                    <a:p>
                      <a:pPr algn="ctr"/>
                      <a:r>
                        <a:rPr lang="tr-TR" sz="2000" b="1" dirty="0" smtClean="0"/>
                        <a:t>20</a:t>
                      </a:r>
                      <a:endParaRPr lang="tr-TR" sz="2000" b="1" dirty="0"/>
                    </a:p>
                  </a:txBody>
                  <a:tcPr marL="91439" marR="91439" marT="45725" marB="45725" anchor="ctr"/>
                </a:tc>
                <a:tc>
                  <a:txBody>
                    <a:bodyPr/>
                    <a:lstStyle/>
                    <a:p>
                      <a:pPr algn="ctr"/>
                      <a:r>
                        <a:rPr lang="tr-TR" sz="2000" b="1" dirty="0" smtClean="0"/>
                        <a:t>(%17) 3,4</a:t>
                      </a:r>
                      <a:endParaRPr lang="tr-TR" sz="2000" b="1" dirty="0"/>
                    </a:p>
                  </a:txBody>
                  <a:tcPr marL="91439" marR="91439" marT="45725" marB="45725" anchor="ctr"/>
                </a:tc>
                <a:tc>
                  <a:txBody>
                    <a:bodyPr/>
                    <a:lstStyle/>
                    <a:p>
                      <a:pPr algn="ctr"/>
                      <a:r>
                        <a:rPr lang="tr-TR" sz="2000" b="1" dirty="0" smtClean="0"/>
                        <a:t>68</a:t>
                      </a:r>
                      <a:endParaRPr lang="tr-TR" sz="2000" b="1" dirty="0"/>
                    </a:p>
                  </a:txBody>
                  <a:tcPr marL="91439" marR="91439" marT="45725" marB="45725" anchor="ctr"/>
                </a:tc>
                <a:extLst>
                  <a:ext uri="{0D108BD9-81ED-4DB2-BD59-A6C34878D82A}">
                    <a16:rowId xmlns:a16="http://schemas.microsoft.com/office/drawing/2014/main" val="10004"/>
                  </a:ext>
                </a:extLst>
              </a:tr>
              <a:tr h="376696">
                <a:tc>
                  <a:txBody>
                    <a:bodyPr/>
                    <a:lstStyle/>
                    <a:p>
                      <a:r>
                        <a:rPr lang="tr-TR" sz="2000" b="1" dirty="0" smtClean="0"/>
                        <a:t>TOPLAM</a:t>
                      </a:r>
                      <a:endParaRPr lang="tr-TR" sz="2000" b="1" dirty="0"/>
                    </a:p>
                  </a:txBody>
                  <a:tcPr marL="91439" marR="91439" marT="45725" marB="45725" anchor="ctr"/>
                </a:tc>
                <a:tc>
                  <a:txBody>
                    <a:bodyPr/>
                    <a:lstStyle/>
                    <a:p>
                      <a:pPr algn="ctr"/>
                      <a:r>
                        <a:rPr lang="tr-TR" sz="2000" b="1" dirty="0" smtClean="0"/>
                        <a:t>120</a:t>
                      </a:r>
                      <a:endParaRPr lang="tr-TR" sz="2000" b="1" dirty="0"/>
                    </a:p>
                  </a:txBody>
                  <a:tcPr marL="91439" marR="91439" marT="45725" marB="45725" anchor="ctr"/>
                </a:tc>
                <a:tc>
                  <a:txBody>
                    <a:bodyPr/>
                    <a:lstStyle/>
                    <a:p>
                      <a:pPr algn="ctr"/>
                      <a:r>
                        <a:rPr lang="tr-TR" sz="2000" b="1" dirty="0" smtClean="0"/>
                        <a:t>(%100)</a:t>
                      </a:r>
                      <a:endParaRPr lang="tr-TR" sz="2000" b="1" dirty="0"/>
                    </a:p>
                  </a:txBody>
                  <a:tcPr marL="91439" marR="91439" marT="45725" marB="45725" anchor="ctr"/>
                </a:tc>
                <a:tc>
                  <a:txBody>
                    <a:bodyPr/>
                    <a:lstStyle/>
                    <a:p>
                      <a:pPr algn="ctr"/>
                      <a:r>
                        <a:rPr lang="tr-TR" sz="2000" b="1" dirty="0" smtClean="0"/>
                        <a:t>400,00</a:t>
                      </a:r>
                      <a:endParaRPr lang="tr-TR" sz="2000" b="1" dirty="0"/>
                    </a:p>
                  </a:txBody>
                  <a:tcPr marL="91439" marR="91439" marT="45725" marB="45725" anchor="ctr"/>
                </a:tc>
                <a:extLst>
                  <a:ext uri="{0D108BD9-81ED-4DB2-BD59-A6C34878D82A}">
                    <a16:rowId xmlns:a16="http://schemas.microsoft.com/office/drawing/2014/main" val="10005"/>
                  </a:ext>
                </a:extLst>
              </a:tr>
            </a:tbl>
          </a:graphicData>
        </a:graphic>
      </p:graphicFrame>
      <p:graphicFrame>
        <p:nvGraphicFramePr>
          <p:cNvPr id="12" name="Diyagram 11"/>
          <p:cNvGraphicFramePr/>
          <p:nvPr>
            <p:extLst>
              <p:ext uri="{D42A27DB-BD31-4B8C-83A1-F6EECF244321}">
                <p14:modId xmlns:p14="http://schemas.microsoft.com/office/powerpoint/2010/main" val="3497918036"/>
              </p:ext>
            </p:extLst>
          </p:nvPr>
        </p:nvGraphicFramePr>
        <p:xfrm>
          <a:off x="118649" y="4077072"/>
          <a:ext cx="8940684" cy="3091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Metin kutusu 13"/>
          <p:cNvSpPr txBox="1"/>
          <p:nvPr/>
        </p:nvSpPr>
        <p:spPr>
          <a:xfrm>
            <a:off x="119063" y="6237288"/>
            <a:ext cx="1500187"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b="1" dirty="0"/>
              <a:t>Taban Puan</a:t>
            </a:r>
          </a:p>
        </p:txBody>
      </p:sp>
      <p:sp>
        <p:nvSpPr>
          <p:cNvPr id="16" name="Metin kutusu 15"/>
          <p:cNvSpPr txBox="1"/>
          <p:nvPr/>
        </p:nvSpPr>
        <p:spPr>
          <a:xfrm>
            <a:off x="2484438" y="6243638"/>
            <a:ext cx="1655762"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b="1" dirty="0"/>
              <a:t>Ham Puan</a:t>
            </a:r>
          </a:p>
        </p:txBody>
      </p:sp>
      <p:sp>
        <p:nvSpPr>
          <p:cNvPr id="17" name="Metin kutusu 16"/>
          <p:cNvSpPr txBox="1"/>
          <p:nvPr/>
        </p:nvSpPr>
        <p:spPr>
          <a:xfrm>
            <a:off x="5003800" y="6205538"/>
            <a:ext cx="1655763"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b="1" dirty="0"/>
              <a:t>OÖBP</a:t>
            </a:r>
          </a:p>
        </p:txBody>
      </p:sp>
      <p:sp>
        <p:nvSpPr>
          <p:cNvPr id="18" name="Metin kutusu 17"/>
          <p:cNvSpPr txBox="1"/>
          <p:nvPr/>
        </p:nvSpPr>
        <p:spPr>
          <a:xfrm>
            <a:off x="7397750" y="6243638"/>
            <a:ext cx="1655763"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b="1" dirty="0"/>
              <a:t>TOPLAM</a:t>
            </a:r>
          </a:p>
        </p:txBody>
      </p:sp>
      <p:sp>
        <p:nvSpPr>
          <p:cNvPr id="4" name="Akış Çizelgesi: Kart 3"/>
          <p:cNvSpPr/>
          <p:nvPr/>
        </p:nvSpPr>
        <p:spPr>
          <a:xfrm>
            <a:off x="272406" y="4272976"/>
            <a:ext cx="8496944" cy="864096"/>
          </a:xfrm>
          <a:prstGeom prst="flowChartPunchedCard">
            <a:avLst/>
          </a:prstGeom>
        </p:spPr>
        <p:style>
          <a:lnRef idx="0">
            <a:schemeClr val="dk1"/>
          </a:lnRef>
          <a:fillRef idx="3">
            <a:schemeClr val="dk1"/>
          </a:fillRef>
          <a:effectRef idx="3">
            <a:schemeClr val="dk1"/>
          </a:effectRef>
          <a:fontRef idx="minor">
            <a:schemeClr val="lt1"/>
          </a:fontRef>
        </p:style>
        <p:txBody>
          <a:bodyPr rtlCol="0" anchor="ctr"/>
          <a:lstStyle/>
          <a:p>
            <a:pPr algn="ctr"/>
            <a:r>
              <a:rPr lang="tr-TR" b="1" dirty="0">
                <a:solidFill>
                  <a:schemeClr val="tx1"/>
                </a:solidFill>
              </a:rPr>
              <a:t>Puanınızın hesaplanabilmesi için </a:t>
            </a:r>
            <a:r>
              <a:rPr lang="tr-TR" sz="2500" b="1" dirty="0">
                <a:solidFill>
                  <a:schemeClr val="tx1"/>
                </a:solidFill>
              </a:rPr>
              <a:t>TÜRKÇE</a:t>
            </a:r>
            <a:r>
              <a:rPr lang="tr-TR" b="1" dirty="0">
                <a:solidFill>
                  <a:schemeClr val="tx1"/>
                </a:solidFill>
              </a:rPr>
              <a:t> </a:t>
            </a:r>
            <a:r>
              <a:rPr lang="tr-TR" b="1" dirty="0" smtClean="0">
                <a:solidFill>
                  <a:schemeClr val="tx1"/>
                </a:solidFill>
              </a:rPr>
              <a:t>veya </a:t>
            </a:r>
            <a:r>
              <a:rPr lang="tr-TR" sz="2500" b="1" dirty="0">
                <a:solidFill>
                  <a:schemeClr val="tx1"/>
                </a:solidFill>
              </a:rPr>
              <a:t>MATEMATİK</a:t>
            </a:r>
            <a:r>
              <a:rPr lang="tr-TR" b="1" dirty="0">
                <a:solidFill>
                  <a:schemeClr val="tx1"/>
                </a:solidFill>
              </a:rPr>
              <a:t>  </a:t>
            </a:r>
            <a:r>
              <a:rPr lang="tr-TR" b="1" dirty="0" smtClean="0">
                <a:solidFill>
                  <a:schemeClr val="tx1"/>
                </a:solidFill>
              </a:rPr>
              <a:t>testlerinin birinden en </a:t>
            </a:r>
            <a:r>
              <a:rPr lang="tr-TR" b="1" dirty="0">
                <a:solidFill>
                  <a:schemeClr val="tx1"/>
                </a:solidFill>
              </a:rPr>
              <a:t>az 0,5 netinizin olması </a:t>
            </a:r>
            <a:r>
              <a:rPr lang="tr-TR" b="1" dirty="0" smtClean="0">
                <a:solidFill>
                  <a:schemeClr val="tx1"/>
                </a:solidFill>
              </a:rPr>
              <a:t>gerekmektedir.</a:t>
            </a:r>
            <a:endParaRPr lang="tr-TR" b="1" dirty="0">
              <a:solidFill>
                <a:schemeClr val="tx1"/>
              </a:solidFill>
            </a:endParaRPr>
          </a:p>
        </p:txBody>
      </p:sp>
      <p:graphicFrame>
        <p:nvGraphicFramePr>
          <p:cNvPr id="2" name="Nesne 1"/>
          <p:cNvGraphicFramePr>
            <a:graphicFrameLocks noChangeAspect="1"/>
          </p:cNvGraphicFramePr>
          <p:nvPr>
            <p:extLst>
              <p:ext uri="{D42A27DB-BD31-4B8C-83A1-F6EECF244321}">
                <p14:modId xmlns:p14="http://schemas.microsoft.com/office/powerpoint/2010/main" val="24765755"/>
              </p:ext>
            </p:extLst>
          </p:nvPr>
        </p:nvGraphicFramePr>
        <p:xfrm>
          <a:off x="7956377" y="144463"/>
          <a:ext cx="1214626" cy="1412875"/>
        </p:xfrm>
        <a:graphic>
          <a:graphicData uri="http://schemas.openxmlformats.org/presentationml/2006/ole">
            <mc:AlternateContent xmlns:mc="http://schemas.openxmlformats.org/markup-compatibility/2006">
              <mc:Choice xmlns:v="urn:schemas-microsoft-com:vml" Requires="v">
                <p:oleObj spid="_x0000_s5144" name="Acrobat Document" r:id="rId8" imgW="5667300" imgH="8019870" progId="AcroExch.Document.DC">
                  <p:embed/>
                </p:oleObj>
              </mc:Choice>
              <mc:Fallback>
                <p:oleObj name="Acrobat Document" r:id="rId8" imgW="5667300" imgH="8019870" progId="AcroExch.Document.DC">
                  <p:embed/>
                  <p:pic>
                    <p:nvPicPr>
                      <p:cNvPr id="0" name="Nesn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6377" y="144463"/>
                        <a:ext cx="1214626" cy="1412875"/>
                      </a:xfrm>
                      <a:prstGeom prst="rect">
                        <a:avLst/>
                      </a:prstGeom>
                      <a:noFill/>
                      <a:ln>
                        <a:noFill/>
                      </a:ln>
                    </p:spPr>
                  </p:pic>
                </p:oleObj>
              </mc:Fallback>
            </mc:AlternateContent>
          </a:graphicData>
        </a:graphic>
      </p:graphicFrame>
      <p:pic>
        <p:nvPicPr>
          <p:cNvPr id="13" name="Resim 12" descr="MEB'in Logosu Değişti! İşte Yeni Logo! - Eğitim Ajansı - Eğitim ..."/>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160">
                                          <p:stCondLst>
                                            <p:cond delay="0"/>
                                          </p:stCondLst>
                                        </p:cTn>
                                        <p:tgtEl>
                                          <p:spTgt spid="12"/>
                                        </p:tgtEl>
                                      </p:cBhvr>
                                    </p:animEffect>
                                    <p:anim calcmode="lin" valueType="num">
                                      <p:cBhvr>
                                        <p:cTn id="8" dur="364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12"/>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12"/>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12"/>
                                        </p:tgtEl>
                                        <p:attrNameLst>
                                          <p:attrName>ppt_y</p:attrName>
                                        </p:attrNameLst>
                                      </p:cBhvr>
                                      <p:tavLst>
                                        <p:tav tm="0" fmla="#ppt_y-sin(pi*$)/81">
                                          <p:val>
                                            <p:fltVal val="0"/>
                                          </p:val>
                                        </p:tav>
                                        <p:tav tm="100000">
                                          <p:val>
                                            <p:fltVal val="1"/>
                                          </p:val>
                                        </p:tav>
                                      </p:tavLst>
                                    </p:anim>
                                    <p:animScale>
                                      <p:cBhvr>
                                        <p:cTn id="13" dur="52">
                                          <p:stCondLst>
                                            <p:cond delay="1300"/>
                                          </p:stCondLst>
                                        </p:cTn>
                                        <p:tgtEl>
                                          <p:spTgt spid="12"/>
                                        </p:tgtEl>
                                      </p:cBhvr>
                                      <p:to x="100000" y="60000"/>
                                    </p:animScale>
                                    <p:animScale>
                                      <p:cBhvr>
                                        <p:cTn id="14" dur="332" decel="50000">
                                          <p:stCondLst>
                                            <p:cond delay="1352"/>
                                          </p:stCondLst>
                                        </p:cTn>
                                        <p:tgtEl>
                                          <p:spTgt spid="12"/>
                                        </p:tgtEl>
                                      </p:cBhvr>
                                      <p:to x="100000" y="100000"/>
                                    </p:animScale>
                                    <p:animScale>
                                      <p:cBhvr>
                                        <p:cTn id="15" dur="52">
                                          <p:stCondLst>
                                            <p:cond delay="2624"/>
                                          </p:stCondLst>
                                        </p:cTn>
                                        <p:tgtEl>
                                          <p:spTgt spid="12"/>
                                        </p:tgtEl>
                                      </p:cBhvr>
                                      <p:to x="100000" y="80000"/>
                                    </p:animScale>
                                    <p:animScale>
                                      <p:cBhvr>
                                        <p:cTn id="16" dur="332" decel="50000">
                                          <p:stCondLst>
                                            <p:cond delay="2676"/>
                                          </p:stCondLst>
                                        </p:cTn>
                                        <p:tgtEl>
                                          <p:spTgt spid="12"/>
                                        </p:tgtEl>
                                      </p:cBhvr>
                                      <p:to x="100000" y="100000"/>
                                    </p:animScale>
                                    <p:animScale>
                                      <p:cBhvr>
                                        <p:cTn id="17" dur="52">
                                          <p:stCondLst>
                                            <p:cond delay="3284"/>
                                          </p:stCondLst>
                                        </p:cTn>
                                        <p:tgtEl>
                                          <p:spTgt spid="12"/>
                                        </p:tgtEl>
                                      </p:cBhvr>
                                      <p:to x="100000" y="90000"/>
                                    </p:animScale>
                                    <p:animScale>
                                      <p:cBhvr>
                                        <p:cTn id="18" dur="332" decel="50000">
                                          <p:stCondLst>
                                            <p:cond delay="3336"/>
                                          </p:stCondLst>
                                        </p:cTn>
                                        <p:tgtEl>
                                          <p:spTgt spid="12"/>
                                        </p:tgtEl>
                                      </p:cBhvr>
                                      <p:to x="100000" y="100000"/>
                                    </p:animScale>
                                    <p:animScale>
                                      <p:cBhvr>
                                        <p:cTn id="19" dur="52">
                                          <p:stCondLst>
                                            <p:cond delay="3616"/>
                                          </p:stCondLst>
                                        </p:cTn>
                                        <p:tgtEl>
                                          <p:spTgt spid="12"/>
                                        </p:tgtEl>
                                      </p:cBhvr>
                                      <p:to x="100000" y="95000"/>
                                    </p:animScale>
                                    <p:animScale>
                                      <p:cBhvr>
                                        <p:cTn id="20" dur="332" decel="50000">
                                          <p:stCondLst>
                                            <p:cond delay="3668"/>
                                          </p:stCondLst>
                                        </p:cTn>
                                        <p:tgtEl>
                                          <p:spTgt spid="12"/>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ppt_x"/>
                                          </p:val>
                                        </p:tav>
                                        <p:tav tm="100000">
                                          <p:val>
                                            <p:strVal val="#ppt_x"/>
                                          </p:val>
                                        </p:tav>
                                      </p:tavLst>
                                    </p:anim>
                                    <p:anim calcmode="lin" valueType="num">
                                      <p:cBhvr additive="base">
                                        <p:cTn id="24" dur="1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500" fill="hold"/>
                                        <p:tgtEl>
                                          <p:spTgt spid="17"/>
                                        </p:tgtEl>
                                        <p:attrNameLst>
                                          <p:attrName>ppt_x</p:attrName>
                                        </p:attrNameLst>
                                      </p:cBhvr>
                                      <p:tavLst>
                                        <p:tav tm="0">
                                          <p:val>
                                            <p:strVal val="#ppt_x"/>
                                          </p:val>
                                        </p:tav>
                                        <p:tav tm="100000">
                                          <p:val>
                                            <p:strVal val="#ppt_x"/>
                                          </p:val>
                                        </p:tav>
                                      </p:tavLst>
                                    </p:anim>
                                    <p:anim calcmode="lin" valueType="num">
                                      <p:cBhvr additive="base">
                                        <p:cTn id="28" dur="1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ppt_x"/>
                                          </p:val>
                                        </p:tav>
                                        <p:tav tm="100000">
                                          <p:val>
                                            <p:strVal val="#ppt_x"/>
                                          </p:val>
                                        </p:tav>
                                      </p:tavLst>
                                    </p:anim>
                                    <p:anim calcmode="lin" valueType="num">
                                      <p:cBhvr additive="base">
                                        <p:cTn id="32" dur="1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500" fill="hold"/>
                                        <p:tgtEl>
                                          <p:spTgt spid="14"/>
                                        </p:tgtEl>
                                        <p:attrNameLst>
                                          <p:attrName>ppt_x</p:attrName>
                                        </p:attrNameLst>
                                      </p:cBhvr>
                                      <p:tavLst>
                                        <p:tav tm="0">
                                          <p:val>
                                            <p:strVal val="#ppt_x"/>
                                          </p:val>
                                        </p:tav>
                                        <p:tav tm="100000">
                                          <p:val>
                                            <p:strVal val="#ppt_x"/>
                                          </p:val>
                                        </p:tav>
                                      </p:tavLst>
                                    </p:anim>
                                    <p:anim calcmode="lin" valueType="num">
                                      <p:cBhvr additive="base">
                                        <p:cTn id="36" dur="1500" fill="hold"/>
                                        <p:tgtEl>
                                          <p:spTgt spid="14"/>
                                        </p:tgtEl>
                                        <p:attrNameLst>
                                          <p:attrName>ppt_y</p:attrName>
                                        </p:attrNameLst>
                                      </p:cBhvr>
                                      <p:tavLst>
                                        <p:tav tm="0">
                                          <p:val>
                                            <p:strVal val="1+#ppt_h/2"/>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
                                        </p:tgtEl>
                                        <p:attrNameLst>
                                          <p:attrName>ppt_y</p:attrName>
                                        </p:attrNameLst>
                                      </p:cBhvr>
                                      <p:tavLst>
                                        <p:tav tm="0">
                                          <p:val>
                                            <p:strVal val="#ppt_y"/>
                                          </p:val>
                                        </p:tav>
                                        <p:tav tm="100000">
                                          <p:val>
                                            <p:strVal val="#ppt_y"/>
                                          </p:val>
                                        </p:tav>
                                      </p:tavLst>
                                    </p:anim>
                                    <p:anim calcmode="lin" valueType="num">
                                      <p:cBhvr>
                                        <p:cTn id="4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4" grpId="0" animBg="1"/>
      <p:bldP spid="16" grpId="0" animBg="1"/>
      <p:bldP spid="17" grpId="0" animBg="1"/>
      <p:bldP spid="18"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2"/>
                </a:solidFill>
              </a:rPr>
              <a:t>TYT Puanı</a:t>
            </a:r>
            <a:r>
              <a:rPr lang="tr-TR" sz="3000" b="1" dirty="0">
                <a:solidFill>
                  <a:schemeClr val="accent2"/>
                </a:solidFill>
              </a:rPr>
              <a:t> </a:t>
            </a:r>
            <a:r>
              <a:rPr lang="tr-TR" sz="3000" b="1" dirty="0" smtClean="0">
                <a:solidFill>
                  <a:schemeClr val="accent2"/>
                </a:solidFill>
              </a:rPr>
              <a:t>Nasıl Değerlendirilecek?</a:t>
            </a:r>
            <a:endParaRPr lang="tr-TR" sz="3000" b="1" dirty="0">
              <a:solidFill>
                <a:schemeClr val="accent2"/>
              </a:solidFill>
            </a:endParaRPr>
          </a:p>
        </p:txBody>
      </p:sp>
      <p:graphicFrame>
        <p:nvGraphicFramePr>
          <p:cNvPr id="3" name="Diyagram 2"/>
          <p:cNvGraphicFramePr/>
          <p:nvPr>
            <p:extLst>
              <p:ext uri="{D42A27DB-BD31-4B8C-83A1-F6EECF244321}">
                <p14:modId xmlns:p14="http://schemas.microsoft.com/office/powerpoint/2010/main" val="2331387320"/>
              </p:ext>
            </p:extLst>
          </p:nvPr>
        </p:nvGraphicFramePr>
        <p:xfrm>
          <a:off x="260659" y="1498072"/>
          <a:ext cx="864096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2197191767"/>
              </p:ext>
            </p:extLst>
          </p:nvPr>
        </p:nvGraphicFramePr>
        <p:xfrm>
          <a:off x="7862881" y="115888"/>
          <a:ext cx="1064487" cy="1238231"/>
        </p:xfrm>
        <a:graphic>
          <a:graphicData uri="http://schemas.openxmlformats.org/presentationml/2006/ole">
            <mc:AlternateContent xmlns:mc="http://schemas.openxmlformats.org/markup-compatibility/2006">
              <mc:Choice xmlns:v="urn:schemas-microsoft-com:vml" Requires="v">
                <p:oleObj spid="_x0000_s6169" name="Acrobat Document" r:id="rId8" imgW="5667300" imgH="8019870" progId="AcroExch.Document.DC">
                  <p:embed/>
                </p:oleObj>
              </mc:Choice>
              <mc:Fallback>
                <p:oleObj name="Acrobat Document" r:id="rId8" imgW="5667300" imgH="8019870" progId="AcroExch.Document.DC">
                  <p:embed/>
                  <p:pic>
                    <p:nvPicPr>
                      <p:cNvPr id="0" name="Nesn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2881" y="115888"/>
                        <a:ext cx="1064487" cy="1238231"/>
                      </a:xfrm>
                      <a:prstGeom prst="rect">
                        <a:avLst/>
                      </a:prstGeom>
                      <a:noFill/>
                      <a:ln>
                        <a:noFill/>
                      </a:ln>
                    </p:spPr>
                  </p:pic>
                </p:oleObj>
              </mc:Fallback>
            </mc:AlternateContent>
          </a:graphicData>
        </a:graphic>
      </p:graphicFrame>
      <p:pic>
        <p:nvPicPr>
          <p:cNvPr id="7" name="Resim 6" descr="MEB'in Logosu Değişti! İşte Yeni Logo! - Eğitim Ajansı - Eğitim ..."/>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ALAN YETERLİLİK TESTİ (AYT)</a:t>
            </a:r>
            <a:endParaRPr lang="tr-TR" sz="3000" b="1" dirty="0">
              <a:solidFill>
                <a:schemeClr val="accent6"/>
              </a:solidFill>
            </a:endParaRPr>
          </a:p>
        </p:txBody>
      </p:sp>
      <p:graphicFrame>
        <p:nvGraphicFramePr>
          <p:cNvPr id="3" name="Diyagram 2"/>
          <p:cNvGraphicFramePr/>
          <p:nvPr>
            <p:extLst>
              <p:ext uri="{D42A27DB-BD31-4B8C-83A1-F6EECF244321}">
                <p14:modId xmlns:p14="http://schemas.microsoft.com/office/powerpoint/2010/main" val="1582552176"/>
              </p:ext>
            </p:extLst>
          </p:nvPr>
        </p:nvGraphicFramePr>
        <p:xfrm>
          <a:off x="150307" y="1484785"/>
          <a:ext cx="8909555"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Sağ Ayraç 16"/>
          <p:cNvSpPr/>
          <p:nvPr/>
        </p:nvSpPr>
        <p:spPr>
          <a:xfrm rot="5400000">
            <a:off x="3203849" y="2000398"/>
            <a:ext cx="924545" cy="7261250"/>
          </a:xfrm>
          <a:prstGeom prst="rightBrace">
            <a:avLst>
              <a:gd name="adj1" fmla="val 11996"/>
              <a:gd name="adj2" fmla="val 49627"/>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1" name="Sağ Ayraç 20"/>
          <p:cNvSpPr/>
          <p:nvPr/>
        </p:nvSpPr>
        <p:spPr>
          <a:xfrm rot="5400000">
            <a:off x="7793818" y="4827252"/>
            <a:ext cx="924545" cy="1607542"/>
          </a:xfrm>
          <a:prstGeom prst="rightBrace">
            <a:avLst>
              <a:gd name="adj1" fmla="val 11996"/>
              <a:gd name="adj2" fmla="val 49627"/>
            </a:avLst>
          </a:prstGeom>
          <a:ln w="1016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8" name="Metin kutusu 17"/>
          <p:cNvSpPr txBox="1"/>
          <p:nvPr/>
        </p:nvSpPr>
        <p:spPr>
          <a:xfrm>
            <a:off x="2771800" y="6093296"/>
            <a:ext cx="187220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000" b="1" dirty="0" smtClean="0"/>
              <a:t>28 HAZİRAN </a:t>
            </a:r>
          </a:p>
          <a:p>
            <a:pPr algn="ctr"/>
            <a:r>
              <a:rPr lang="tr-TR" sz="2000" b="1" dirty="0" smtClean="0"/>
              <a:t>SAAT 10:15</a:t>
            </a:r>
            <a:endParaRPr lang="tr-TR" sz="2000" b="1" dirty="0"/>
          </a:p>
        </p:txBody>
      </p:sp>
      <p:sp>
        <p:nvSpPr>
          <p:cNvPr id="23" name="Metin kutusu 22"/>
          <p:cNvSpPr txBox="1"/>
          <p:nvPr/>
        </p:nvSpPr>
        <p:spPr>
          <a:xfrm>
            <a:off x="7452320" y="6093296"/>
            <a:ext cx="1630909"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t>28 HAZİRAN </a:t>
            </a:r>
          </a:p>
          <a:p>
            <a:pPr algn="ctr"/>
            <a:r>
              <a:rPr lang="tr-TR" b="1" dirty="0" smtClean="0"/>
              <a:t>SAAT 15:45</a:t>
            </a:r>
            <a:endParaRPr lang="tr-TR" b="1" dirty="0"/>
          </a:p>
        </p:txBody>
      </p:sp>
      <p:graphicFrame>
        <p:nvGraphicFramePr>
          <p:cNvPr id="2" name="Nesne 1"/>
          <p:cNvGraphicFramePr>
            <a:graphicFrameLocks noChangeAspect="1"/>
          </p:cNvGraphicFramePr>
          <p:nvPr>
            <p:extLst>
              <p:ext uri="{D42A27DB-BD31-4B8C-83A1-F6EECF244321}">
                <p14:modId xmlns:p14="http://schemas.microsoft.com/office/powerpoint/2010/main" val="3239870271"/>
              </p:ext>
            </p:extLst>
          </p:nvPr>
        </p:nvGraphicFramePr>
        <p:xfrm>
          <a:off x="7930257" y="115888"/>
          <a:ext cx="1129605" cy="1313977"/>
        </p:xfrm>
        <a:graphic>
          <a:graphicData uri="http://schemas.openxmlformats.org/presentationml/2006/ole">
            <mc:AlternateContent xmlns:mc="http://schemas.openxmlformats.org/markup-compatibility/2006">
              <mc:Choice xmlns:v="urn:schemas-microsoft-com:vml" Requires="v">
                <p:oleObj spid="_x0000_s7193" name="Acrobat Document" r:id="rId8" imgW="5667300" imgH="8019870" progId="AcroExch.Document.DC">
                  <p:embed/>
                </p:oleObj>
              </mc:Choice>
              <mc:Fallback>
                <p:oleObj name="Acrobat Document" r:id="rId8" imgW="5667300" imgH="8019870" progId="AcroExch.Document.DC">
                  <p:embed/>
                  <p:pic>
                    <p:nvPicPr>
                      <p:cNvPr id="0" name="Nesn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0257" y="115888"/>
                        <a:ext cx="1129605" cy="1313977"/>
                      </a:xfrm>
                      <a:prstGeom prst="rect">
                        <a:avLst/>
                      </a:prstGeom>
                      <a:noFill/>
                      <a:ln>
                        <a:noFill/>
                      </a:ln>
                    </p:spPr>
                  </p:pic>
                </p:oleObj>
              </mc:Fallback>
            </mc:AlternateContent>
          </a:graphicData>
        </a:graphic>
      </p:graphicFrame>
      <p:pic>
        <p:nvPicPr>
          <p:cNvPr id="11" name="Resim 10" descr="MEB'in Logosu Değişti! İşte Yeni Logo! - Eğitim Ajansı - Eğitim ..."/>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18"/>
                                        </p:tgtEl>
                                        <p:attrNameLst>
                                          <p:attrName>ppt_x</p:attrName>
                                          <p:attrName>ppt_y</p:attrName>
                                        </p:attrNameLst>
                                      </p:cBhvr>
                                    </p:animMotion>
                                    <p:animRot by="1500000">
                                      <p:cBhvr>
                                        <p:cTn id="7" dur="250" fill="hold">
                                          <p:stCondLst>
                                            <p:cond delay="0"/>
                                          </p:stCondLst>
                                        </p:cTn>
                                        <p:tgtEl>
                                          <p:spTgt spid="18"/>
                                        </p:tgtEl>
                                        <p:attrNameLst>
                                          <p:attrName>r</p:attrName>
                                        </p:attrNameLst>
                                      </p:cBhvr>
                                    </p:animRot>
                                    <p:animRot by="-1500000">
                                      <p:cBhvr>
                                        <p:cTn id="8" dur="250" fill="hold">
                                          <p:stCondLst>
                                            <p:cond delay="250"/>
                                          </p:stCondLst>
                                        </p:cTn>
                                        <p:tgtEl>
                                          <p:spTgt spid="18"/>
                                        </p:tgtEl>
                                        <p:attrNameLst>
                                          <p:attrName>r</p:attrName>
                                        </p:attrNameLst>
                                      </p:cBhvr>
                                    </p:animRot>
                                    <p:animRot by="-1500000">
                                      <p:cBhvr>
                                        <p:cTn id="9" dur="250" fill="hold">
                                          <p:stCondLst>
                                            <p:cond delay="500"/>
                                          </p:stCondLst>
                                        </p:cTn>
                                        <p:tgtEl>
                                          <p:spTgt spid="18"/>
                                        </p:tgtEl>
                                        <p:attrNameLst>
                                          <p:attrName>r</p:attrName>
                                        </p:attrNameLst>
                                      </p:cBhvr>
                                    </p:animRot>
                                    <p:animRot by="1500000">
                                      <p:cBhvr>
                                        <p:cTn id="10" dur="250" fill="hold">
                                          <p:stCondLst>
                                            <p:cond delay="750"/>
                                          </p:stCondLst>
                                        </p:cTn>
                                        <p:tgtEl>
                                          <p:spTgt spid="18"/>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500" accel="50000" decel="50000" autoRev="1" fill="hold">
                                          <p:stCondLst>
                                            <p:cond delay="0"/>
                                          </p:stCondLst>
                                        </p:cTn>
                                        <p:tgtEl>
                                          <p:spTgt spid="23"/>
                                        </p:tgtEl>
                                        <p:attrNameLst>
                                          <p:attrName>ppt_x</p:attrName>
                                          <p:attrName>ppt_y</p:attrName>
                                        </p:attrNameLst>
                                      </p:cBhvr>
                                    </p:animMotion>
                                    <p:animRot by="1500000">
                                      <p:cBhvr>
                                        <p:cTn id="13" dur="250" fill="hold">
                                          <p:stCondLst>
                                            <p:cond delay="0"/>
                                          </p:stCondLst>
                                        </p:cTn>
                                        <p:tgtEl>
                                          <p:spTgt spid="23"/>
                                        </p:tgtEl>
                                        <p:attrNameLst>
                                          <p:attrName>r</p:attrName>
                                        </p:attrNameLst>
                                      </p:cBhvr>
                                    </p:animRot>
                                    <p:animRot by="-1500000">
                                      <p:cBhvr>
                                        <p:cTn id="14" dur="250" fill="hold">
                                          <p:stCondLst>
                                            <p:cond delay="250"/>
                                          </p:stCondLst>
                                        </p:cTn>
                                        <p:tgtEl>
                                          <p:spTgt spid="23"/>
                                        </p:tgtEl>
                                        <p:attrNameLst>
                                          <p:attrName>r</p:attrName>
                                        </p:attrNameLst>
                                      </p:cBhvr>
                                    </p:animRot>
                                    <p:animRot by="-1500000">
                                      <p:cBhvr>
                                        <p:cTn id="15" dur="250" fill="hold">
                                          <p:stCondLst>
                                            <p:cond delay="500"/>
                                          </p:stCondLst>
                                        </p:cTn>
                                        <p:tgtEl>
                                          <p:spTgt spid="23"/>
                                        </p:tgtEl>
                                        <p:attrNameLst>
                                          <p:attrName>r</p:attrName>
                                        </p:attrNameLst>
                                      </p:cBhvr>
                                    </p:animRot>
                                    <p:animRot by="1500000">
                                      <p:cBhvr>
                                        <p:cTn id="16" dur="250" fill="hold">
                                          <p:stCondLst>
                                            <p:cond delay="75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Adaylara </a:t>
            </a:r>
            <a:r>
              <a:rPr lang="tr-TR" sz="3000" b="1" dirty="0" err="1" smtClean="0">
                <a:solidFill>
                  <a:schemeClr val="accent6"/>
                </a:solidFill>
              </a:rPr>
              <a:t>AYT’de</a:t>
            </a:r>
            <a:r>
              <a:rPr lang="tr-TR" sz="3000" b="1" dirty="0" smtClean="0">
                <a:solidFill>
                  <a:schemeClr val="accent6"/>
                </a:solidFill>
              </a:rPr>
              <a:t> Ne Kadar Süre Verilecektir?</a:t>
            </a:r>
            <a:endParaRPr lang="tr-TR" sz="3000" b="1" dirty="0">
              <a:solidFill>
                <a:schemeClr val="accent6"/>
              </a:solidFill>
            </a:endParaRPr>
          </a:p>
        </p:txBody>
      </p:sp>
      <p:graphicFrame>
        <p:nvGraphicFramePr>
          <p:cNvPr id="25" name="İçerik Yer Tutucusu 3"/>
          <p:cNvGraphicFramePr>
            <a:graphicFrameLocks noGrp="1"/>
          </p:cNvGraphicFramePr>
          <p:nvPr>
            <p:ph idx="1"/>
            <p:extLst>
              <p:ext uri="{D42A27DB-BD31-4B8C-83A1-F6EECF244321}">
                <p14:modId xmlns:p14="http://schemas.microsoft.com/office/powerpoint/2010/main" val="1766942803"/>
              </p:ext>
            </p:extLst>
          </p:nvPr>
        </p:nvGraphicFramePr>
        <p:xfrm>
          <a:off x="323529" y="1335087"/>
          <a:ext cx="8496942" cy="5323582"/>
        </p:xfrm>
        <a:graphic>
          <a:graphicData uri="http://schemas.openxmlformats.org/drawingml/2006/table">
            <a:tbl>
              <a:tblPr firstRow="1" bandRow="1">
                <a:tableStyleId>{5C22544A-7EE6-4342-B048-85BDC9FD1C3A}</a:tableStyleId>
              </a:tblPr>
              <a:tblGrid>
                <a:gridCol w="3073326">
                  <a:extLst>
                    <a:ext uri="{9D8B030D-6E8A-4147-A177-3AD203B41FA5}">
                      <a16:colId xmlns:a16="http://schemas.microsoft.com/office/drawing/2014/main" val="20000"/>
                    </a:ext>
                  </a:extLst>
                </a:gridCol>
                <a:gridCol w="787248">
                  <a:extLst>
                    <a:ext uri="{9D8B030D-6E8A-4147-A177-3AD203B41FA5}">
                      <a16:colId xmlns:a16="http://schemas.microsoft.com/office/drawing/2014/main" val="20001"/>
                    </a:ext>
                  </a:extLst>
                </a:gridCol>
                <a:gridCol w="1396009">
                  <a:extLst>
                    <a:ext uri="{9D8B030D-6E8A-4147-A177-3AD203B41FA5}">
                      <a16:colId xmlns:a16="http://schemas.microsoft.com/office/drawing/2014/main" val="20002"/>
                    </a:ext>
                  </a:extLst>
                </a:gridCol>
                <a:gridCol w="1540971">
                  <a:extLst>
                    <a:ext uri="{9D8B030D-6E8A-4147-A177-3AD203B41FA5}">
                      <a16:colId xmlns:a16="http://schemas.microsoft.com/office/drawing/2014/main" val="20003"/>
                    </a:ext>
                  </a:extLst>
                </a:gridCol>
                <a:gridCol w="1699388">
                  <a:extLst>
                    <a:ext uri="{9D8B030D-6E8A-4147-A177-3AD203B41FA5}">
                      <a16:colId xmlns:a16="http://schemas.microsoft.com/office/drawing/2014/main" val="20004"/>
                    </a:ext>
                  </a:extLst>
                </a:gridCol>
              </a:tblGrid>
              <a:tr h="1035963">
                <a:tc rowSpan="2">
                  <a:txBody>
                    <a:bodyPr/>
                    <a:lstStyle/>
                    <a:p>
                      <a:pPr algn="ctr"/>
                      <a:r>
                        <a:rPr lang="tr-TR" sz="2300" b="1" dirty="0" smtClean="0"/>
                        <a:t>ALAN</a:t>
                      </a:r>
                      <a:r>
                        <a:rPr lang="tr-TR" sz="2300" b="1" baseline="0" dirty="0" smtClean="0"/>
                        <a:t> YETERLİLİK TESTLERİ</a:t>
                      </a:r>
                    </a:p>
                    <a:p>
                      <a:pPr algn="ctr"/>
                      <a:r>
                        <a:rPr lang="tr-TR" sz="2300" b="1" baseline="0" dirty="0" smtClean="0"/>
                        <a:t>(AYT)</a:t>
                      </a:r>
                      <a:endParaRPr lang="tr-TR" sz="2300"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tr-TR" b="1" dirty="0" smtClean="0"/>
                        <a:t>Soru Sayısı</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tr-TR" sz="2200" b="1" dirty="0" smtClean="0"/>
                        <a:t>Cevaplanacak soru sayısına göre</a:t>
                      </a:r>
                      <a:r>
                        <a:rPr lang="tr-TR" sz="2200" b="1" baseline="0" dirty="0" smtClean="0"/>
                        <a:t> soru başına ortalama süreler</a:t>
                      </a:r>
                      <a:endParaRPr lang="tr-TR" sz="2200"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740629">
                <a:tc vMerge="1">
                  <a:txBody>
                    <a:bodyPr/>
                    <a:lstStyle/>
                    <a:p>
                      <a:endParaRPr lang="tr-TR"/>
                    </a:p>
                  </a:txBody>
                  <a:tcPr/>
                </a:tc>
                <a:tc vMerge="1">
                  <a:txBody>
                    <a:bodyPr/>
                    <a:lstStyle/>
                    <a:p>
                      <a:endParaRPr lang="tr-TR"/>
                    </a:p>
                  </a:txBody>
                  <a:tcPr/>
                </a:tc>
                <a:tc>
                  <a:txBody>
                    <a:bodyPr/>
                    <a:lstStyle/>
                    <a:p>
                      <a:pPr algn="ctr"/>
                      <a:r>
                        <a:rPr lang="tr-TR" b="1" dirty="0" smtClean="0"/>
                        <a:t>İki test </a:t>
                      </a:r>
                    </a:p>
                    <a:p>
                      <a:pPr algn="ctr"/>
                      <a:r>
                        <a:rPr lang="tr-TR" b="1" dirty="0" smtClean="0"/>
                        <a:t>80 soru</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dirty="0" smtClean="0"/>
                        <a:t>Üç Test </a:t>
                      </a:r>
                    </a:p>
                    <a:p>
                      <a:pPr algn="ctr"/>
                      <a:r>
                        <a:rPr lang="tr-TR" b="1" dirty="0" smtClean="0"/>
                        <a:t>120 soru</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Dört test </a:t>
                      </a:r>
                    </a:p>
                    <a:p>
                      <a:pPr algn="ctr"/>
                      <a:r>
                        <a:rPr lang="tr-TR" b="1" dirty="0" smtClean="0"/>
                        <a:t>160 soru</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6070">
                <a:tc>
                  <a:txBody>
                    <a:bodyPr/>
                    <a:lstStyle/>
                    <a:p>
                      <a:r>
                        <a:rPr lang="tr-TR" b="1" dirty="0" smtClean="0"/>
                        <a:t>Türk Dili ve Edebiyatı-Sosyal Bilimler-1</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40</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tr-TR" b="1" dirty="0"/>
                    </a:p>
                  </a:txBody>
                  <a:tcPr marL="68580" marR="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3783">
                <a:tc>
                  <a:txBody>
                    <a:bodyPr/>
                    <a:lstStyle/>
                    <a:p>
                      <a:r>
                        <a:rPr lang="tr-TR" b="1" dirty="0" smtClean="0"/>
                        <a:t>Sosyal Bilimler-2</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40</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3"/>
                  </a:ext>
                </a:extLst>
              </a:tr>
              <a:tr h="471091">
                <a:tc>
                  <a:txBody>
                    <a:bodyPr/>
                    <a:lstStyle/>
                    <a:p>
                      <a:r>
                        <a:rPr lang="tr-TR" b="1" dirty="0" smtClean="0"/>
                        <a:t>Matematik</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40</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4"/>
                  </a:ext>
                </a:extLst>
              </a:tr>
              <a:tr h="488398">
                <a:tc>
                  <a:txBody>
                    <a:bodyPr/>
                    <a:lstStyle/>
                    <a:p>
                      <a:r>
                        <a:rPr lang="tr-TR" b="1" dirty="0" smtClean="0"/>
                        <a:t>Fen Bilimleri</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40</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extLst>
                  <a:ext uri="{0D108BD9-81ED-4DB2-BD59-A6C34878D82A}">
                    <a16:rowId xmlns:a16="http://schemas.microsoft.com/office/drawing/2014/main" val="10005"/>
                  </a:ext>
                </a:extLst>
              </a:tr>
              <a:tr h="686130">
                <a:tc>
                  <a:txBody>
                    <a:bodyPr/>
                    <a:lstStyle/>
                    <a:p>
                      <a:pPr algn="r"/>
                      <a:r>
                        <a:rPr lang="tr-TR" b="1" dirty="0" smtClean="0"/>
                        <a:t>Toplam</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160</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tr-TR" b="1" dirty="0" smtClean="0">
                          <a:solidFill>
                            <a:srgbClr val="C00000"/>
                          </a:solidFill>
                        </a:rPr>
                        <a:t>Sınav</a:t>
                      </a:r>
                      <a:r>
                        <a:rPr lang="tr-TR" b="1" baseline="0" dirty="0" smtClean="0">
                          <a:solidFill>
                            <a:srgbClr val="C00000"/>
                          </a:solidFill>
                        </a:rPr>
                        <a:t> Süresi 180 dk. İlk 135dk ve son 15dk sınavdan çıkılamayacaktır</a:t>
                      </a:r>
                      <a:endParaRPr lang="tr-TR" b="1" dirty="0" smtClean="0">
                        <a:solidFill>
                          <a:srgbClr val="C00000"/>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00201">
                <a:tc>
                  <a:txBody>
                    <a:bodyPr/>
                    <a:lstStyle/>
                    <a:p>
                      <a:pPr algn="l"/>
                      <a:r>
                        <a:rPr lang="tr-TR" b="1" dirty="0" smtClean="0"/>
                        <a:t>Yabancı</a:t>
                      </a:r>
                      <a:r>
                        <a:rPr lang="tr-TR" b="1" baseline="0" dirty="0" smtClean="0"/>
                        <a:t> Dil Testi</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80</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t>120 dk.</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a:r>
                        <a:rPr lang="tr-TR" b="1" dirty="0" smtClean="0"/>
                        <a:t>İlk 90 ve son 15 </a:t>
                      </a:r>
                      <a:r>
                        <a:rPr lang="tr-TR" b="1" dirty="0" err="1" smtClean="0"/>
                        <a:t>dk</a:t>
                      </a: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tr-TR" b="1"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8-Nokta Yıldız 3"/>
          <p:cNvSpPr/>
          <p:nvPr/>
        </p:nvSpPr>
        <p:spPr>
          <a:xfrm>
            <a:off x="4355976" y="3700677"/>
            <a:ext cx="1080120" cy="952459"/>
          </a:xfrm>
          <a:prstGeom prst="star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smtClean="0"/>
              <a:t>2,25 </a:t>
            </a:r>
            <a:r>
              <a:rPr lang="tr-TR" b="1" dirty="0" err="1" smtClean="0"/>
              <a:t>dk</a:t>
            </a:r>
            <a:endParaRPr lang="tr-TR" b="1" dirty="0"/>
          </a:p>
        </p:txBody>
      </p:sp>
      <p:sp>
        <p:nvSpPr>
          <p:cNvPr id="26" name="8-Nokta Yıldız 25"/>
          <p:cNvSpPr/>
          <p:nvPr/>
        </p:nvSpPr>
        <p:spPr>
          <a:xfrm>
            <a:off x="5789018" y="3700676"/>
            <a:ext cx="1080120" cy="952459"/>
          </a:xfrm>
          <a:prstGeom prst="star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b="1" dirty="0" smtClean="0"/>
              <a:t>1,5 </a:t>
            </a:r>
            <a:r>
              <a:rPr lang="tr-TR" b="1" dirty="0" err="1" smtClean="0"/>
              <a:t>dk</a:t>
            </a:r>
            <a:endParaRPr lang="tr-TR" b="1" dirty="0"/>
          </a:p>
        </p:txBody>
      </p:sp>
      <p:sp>
        <p:nvSpPr>
          <p:cNvPr id="27" name="8-Nokta Yıldız 26"/>
          <p:cNvSpPr/>
          <p:nvPr/>
        </p:nvSpPr>
        <p:spPr>
          <a:xfrm>
            <a:off x="7320091" y="3700675"/>
            <a:ext cx="1136823" cy="952459"/>
          </a:xfrm>
          <a:prstGeom prst="star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b="1" dirty="0" smtClean="0"/>
              <a:t>1,125 </a:t>
            </a:r>
            <a:r>
              <a:rPr lang="tr-TR" b="1" dirty="0" err="1" smtClean="0"/>
              <a:t>dk</a:t>
            </a:r>
            <a:endParaRPr lang="tr-TR" b="1" dirty="0"/>
          </a:p>
        </p:txBody>
      </p:sp>
      <p:sp>
        <p:nvSpPr>
          <p:cNvPr id="11" name="8-Nokta Yıldız 10"/>
          <p:cNvSpPr/>
          <p:nvPr/>
        </p:nvSpPr>
        <p:spPr>
          <a:xfrm>
            <a:off x="5724128" y="5932925"/>
            <a:ext cx="1080120" cy="952459"/>
          </a:xfrm>
          <a:prstGeom prst="star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b="1" dirty="0" smtClean="0"/>
              <a:t>1,5 </a:t>
            </a:r>
            <a:r>
              <a:rPr lang="tr-TR" b="1" dirty="0" err="1" smtClean="0"/>
              <a:t>dk</a:t>
            </a:r>
            <a:endParaRPr lang="tr-TR" b="1" dirty="0"/>
          </a:p>
        </p:txBody>
      </p:sp>
      <p:graphicFrame>
        <p:nvGraphicFramePr>
          <p:cNvPr id="2" name="Nesne 1"/>
          <p:cNvGraphicFramePr>
            <a:graphicFrameLocks noChangeAspect="1"/>
          </p:cNvGraphicFramePr>
          <p:nvPr>
            <p:extLst>
              <p:ext uri="{D42A27DB-BD31-4B8C-83A1-F6EECF244321}">
                <p14:modId xmlns:p14="http://schemas.microsoft.com/office/powerpoint/2010/main" val="537065910"/>
              </p:ext>
            </p:extLst>
          </p:nvPr>
        </p:nvGraphicFramePr>
        <p:xfrm>
          <a:off x="7888502" y="-10373"/>
          <a:ext cx="1129605" cy="1313977"/>
        </p:xfrm>
        <a:graphic>
          <a:graphicData uri="http://schemas.openxmlformats.org/presentationml/2006/ole">
            <mc:AlternateContent xmlns:mc="http://schemas.openxmlformats.org/markup-compatibility/2006">
              <mc:Choice xmlns:v="urn:schemas-microsoft-com:vml" Requires="v">
                <p:oleObj spid="_x0000_s9241"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502" y="-10373"/>
                        <a:ext cx="1129605" cy="1313977"/>
                      </a:xfrm>
                      <a:prstGeom prst="rect">
                        <a:avLst/>
                      </a:prstGeom>
                      <a:noFill/>
                      <a:ln>
                        <a:noFill/>
                      </a:ln>
                    </p:spPr>
                  </p:pic>
                </p:oleObj>
              </mc:Fallback>
            </mc:AlternateContent>
          </a:graphicData>
        </a:graphic>
      </p:graphicFrame>
      <p:pic>
        <p:nvPicPr>
          <p:cNvPr id="12" name="Resim 11"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31048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200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3500"/>
                            </p:stCondLst>
                            <p:childTnLst>
                              <p:par>
                                <p:cTn id="12" presetID="38" presetClass="entr" presetSubtype="0" accel="50000" fill="hold" grpId="0" nodeType="afterEffect">
                                  <p:stCondLst>
                                    <p:cond delay="0"/>
                                  </p:stCondLst>
                                  <p:iterate type="lt">
                                    <p:tmPct val="50000"/>
                                  </p:iterate>
                                  <p:childTnLst>
                                    <p:set>
                                      <p:cBhvr>
                                        <p:cTn id="13" dur="1" fill="hold">
                                          <p:stCondLst>
                                            <p:cond delay="0"/>
                                          </p:stCondLst>
                                        </p:cTn>
                                        <p:tgtEl>
                                          <p:spTgt spid="26"/>
                                        </p:tgtEl>
                                        <p:attrNameLst>
                                          <p:attrName>style.visibility</p:attrName>
                                        </p:attrNameLst>
                                      </p:cBhvr>
                                      <p:to>
                                        <p:strVal val="visible"/>
                                      </p:to>
                                    </p:set>
                                    <p:set>
                                      <p:cBhvr>
                                        <p:cTn id="14" dur="455" fill="hold">
                                          <p:stCondLst>
                                            <p:cond delay="0"/>
                                          </p:stCondLst>
                                        </p:cTn>
                                        <p:tgtEl>
                                          <p:spTgt spid="26"/>
                                        </p:tgtEl>
                                        <p:attrNameLst>
                                          <p:attrName>style.rotation</p:attrName>
                                        </p:attrNameLst>
                                      </p:cBhvr>
                                      <p:to>
                                        <p:strVal val="-45.0"/>
                                      </p:to>
                                    </p:set>
                                    <p:anim calcmode="lin" valueType="num">
                                      <p:cBhvr>
                                        <p:cTn id="15"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childTnLst>
                          </p:cTn>
                        </p:par>
                        <p:par>
                          <p:cTn id="19" fill="hold">
                            <p:stCondLst>
                              <p:cond delay="6500"/>
                            </p:stCondLst>
                            <p:childTnLst>
                              <p:par>
                                <p:cTn id="20" presetID="26" presetClass="entr" presetSubtype="0" fill="hold" grpId="0" nodeType="afterEffect">
                                  <p:stCondLst>
                                    <p:cond delay="250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80">
                                          <p:stCondLst>
                                            <p:cond delay="0"/>
                                          </p:stCondLst>
                                        </p:cTn>
                                        <p:tgtEl>
                                          <p:spTgt spid="27"/>
                                        </p:tgtEl>
                                      </p:cBhvr>
                                    </p:animEffect>
                                    <p:anim calcmode="lin" valueType="num">
                                      <p:cBhvr>
                                        <p:cTn id="2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8" dur="26">
                                          <p:stCondLst>
                                            <p:cond delay="650"/>
                                          </p:stCondLst>
                                        </p:cTn>
                                        <p:tgtEl>
                                          <p:spTgt spid="27"/>
                                        </p:tgtEl>
                                      </p:cBhvr>
                                      <p:to x="100000" y="60000"/>
                                    </p:animScale>
                                    <p:animScale>
                                      <p:cBhvr>
                                        <p:cTn id="29" dur="166" decel="50000">
                                          <p:stCondLst>
                                            <p:cond delay="676"/>
                                          </p:stCondLst>
                                        </p:cTn>
                                        <p:tgtEl>
                                          <p:spTgt spid="27"/>
                                        </p:tgtEl>
                                      </p:cBhvr>
                                      <p:to x="100000" y="100000"/>
                                    </p:animScale>
                                    <p:animScale>
                                      <p:cBhvr>
                                        <p:cTn id="30" dur="26">
                                          <p:stCondLst>
                                            <p:cond delay="1312"/>
                                          </p:stCondLst>
                                        </p:cTn>
                                        <p:tgtEl>
                                          <p:spTgt spid="27"/>
                                        </p:tgtEl>
                                      </p:cBhvr>
                                      <p:to x="100000" y="80000"/>
                                    </p:animScale>
                                    <p:animScale>
                                      <p:cBhvr>
                                        <p:cTn id="31" dur="166" decel="50000">
                                          <p:stCondLst>
                                            <p:cond delay="1338"/>
                                          </p:stCondLst>
                                        </p:cTn>
                                        <p:tgtEl>
                                          <p:spTgt spid="27"/>
                                        </p:tgtEl>
                                      </p:cBhvr>
                                      <p:to x="100000" y="100000"/>
                                    </p:animScale>
                                    <p:animScale>
                                      <p:cBhvr>
                                        <p:cTn id="32" dur="26">
                                          <p:stCondLst>
                                            <p:cond delay="1642"/>
                                          </p:stCondLst>
                                        </p:cTn>
                                        <p:tgtEl>
                                          <p:spTgt spid="27"/>
                                        </p:tgtEl>
                                      </p:cBhvr>
                                      <p:to x="100000" y="90000"/>
                                    </p:animScale>
                                    <p:animScale>
                                      <p:cBhvr>
                                        <p:cTn id="33" dur="166" decel="50000">
                                          <p:stCondLst>
                                            <p:cond delay="1668"/>
                                          </p:stCondLst>
                                        </p:cTn>
                                        <p:tgtEl>
                                          <p:spTgt spid="27"/>
                                        </p:tgtEl>
                                      </p:cBhvr>
                                      <p:to x="100000" y="100000"/>
                                    </p:animScale>
                                    <p:animScale>
                                      <p:cBhvr>
                                        <p:cTn id="34" dur="26">
                                          <p:stCondLst>
                                            <p:cond delay="1808"/>
                                          </p:stCondLst>
                                        </p:cTn>
                                        <p:tgtEl>
                                          <p:spTgt spid="27"/>
                                        </p:tgtEl>
                                      </p:cBhvr>
                                      <p:to x="100000" y="95000"/>
                                    </p:animScale>
                                    <p:animScale>
                                      <p:cBhvr>
                                        <p:cTn id="35" dur="166" decel="50000">
                                          <p:stCondLst>
                                            <p:cond delay="1834"/>
                                          </p:stCondLst>
                                        </p:cTn>
                                        <p:tgtEl>
                                          <p:spTgt spid="27"/>
                                        </p:tgtEl>
                                      </p:cBhvr>
                                      <p:to x="100000" y="100000"/>
                                    </p:animScale>
                                  </p:childTnLst>
                                </p:cTn>
                              </p:par>
                            </p:childTnLst>
                          </p:cTn>
                        </p:par>
                        <p:par>
                          <p:cTn id="36" fill="hold">
                            <p:stCondLst>
                              <p:cond delay="11000"/>
                            </p:stCondLst>
                            <p:childTnLst>
                              <p:par>
                                <p:cTn id="37" presetID="38" presetClass="entr" presetSubtype="0" accel="50000" fill="hold" grpId="0" nodeType="afterEffect">
                                  <p:stCondLst>
                                    <p:cond delay="0"/>
                                  </p:stCondLst>
                                  <p:iterate type="lt">
                                    <p:tmPct val="50000"/>
                                  </p:iterate>
                                  <p:childTnLst>
                                    <p:set>
                                      <p:cBhvr>
                                        <p:cTn id="38" dur="1" fill="hold">
                                          <p:stCondLst>
                                            <p:cond delay="0"/>
                                          </p:stCondLst>
                                        </p:cTn>
                                        <p:tgtEl>
                                          <p:spTgt spid="11"/>
                                        </p:tgtEl>
                                        <p:attrNameLst>
                                          <p:attrName>style.visibility</p:attrName>
                                        </p:attrNameLst>
                                      </p:cBhvr>
                                      <p:to>
                                        <p:strVal val="visible"/>
                                      </p:to>
                                    </p:set>
                                    <p:set>
                                      <p:cBhvr>
                                        <p:cTn id="39" dur="455" fill="hold">
                                          <p:stCondLst>
                                            <p:cond delay="0"/>
                                          </p:stCondLst>
                                        </p:cTn>
                                        <p:tgtEl>
                                          <p:spTgt spid="11"/>
                                        </p:tgtEl>
                                        <p:attrNameLst>
                                          <p:attrName>style.rotation</p:attrName>
                                        </p:attrNameLst>
                                      </p:cBhvr>
                                      <p:to>
                                        <p:strVal val="-45.0"/>
                                      </p:to>
                                    </p:set>
                                    <p:anim calcmode="lin" valueType="num">
                                      <p:cBhvr>
                                        <p:cTn id="4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Başlık"/>
          <p:cNvSpPr>
            <a:spLocks noGrp="1"/>
          </p:cNvSpPr>
          <p:nvPr>
            <p:ph type="title"/>
          </p:nvPr>
        </p:nvSpPr>
        <p:spPr>
          <a:xfrm>
            <a:off x="1476375" y="419100"/>
            <a:ext cx="6264275" cy="849313"/>
          </a:xfr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fontAlgn="auto">
              <a:spcAft>
                <a:spcPts val="0"/>
              </a:spcAft>
              <a:defRPr/>
            </a:pPr>
            <a:r>
              <a:rPr lang="tr-TR" sz="3000" b="1" dirty="0" smtClean="0">
                <a:solidFill>
                  <a:schemeClr val="accent6"/>
                </a:solidFill>
              </a:rPr>
              <a:t>YKS Puanları Nasıl Hesaplanacak?</a:t>
            </a:r>
            <a:endParaRPr lang="tr-TR" sz="3000" b="1" dirty="0">
              <a:solidFill>
                <a:schemeClr val="accent6"/>
              </a:solidFill>
            </a:endParaRPr>
          </a:p>
        </p:txBody>
      </p:sp>
      <p:grpSp>
        <p:nvGrpSpPr>
          <p:cNvPr id="6" name="Grup 5"/>
          <p:cNvGrpSpPr/>
          <p:nvPr/>
        </p:nvGrpSpPr>
        <p:grpSpPr>
          <a:xfrm>
            <a:off x="733433" y="2096438"/>
            <a:ext cx="7821150" cy="1476577"/>
            <a:chOff x="733433" y="2852936"/>
            <a:chExt cx="7821150" cy="1008112"/>
          </a:xfrm>
        </p:grpSpPr>
        <p:sp>
          <p:nvSpPr>
            <p:cNvPr id="3" name="Yuvarlatılmış Çapraz Köşeli Dikdörtgen 2"/>
            <p:cNvSpPr/>
            <p:nvPr/>
          </p:nvSpPr>
          <p:spPr>
            <a:xfrm>
              <a:off x="733433" y="2852936"/>
              <a:ext cx="1534311" cy="1008112"/>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500" b="1" dirty="0" smtClean="0"/>
                <a:t>TABAN PUAN</a:t>
              </a:r>
              <a:endParaRPr lang="tr-TR" sz="2500" b="1" dirty="0"/>
            </a:p>
          </p:txBody>
        </p:sp>
        <p:sp>
          <p:nvSpPr>
            <p:cNvPr id="12" name="Yuvarlatılmış Çapraz Köşeli Dikdörtgen 11"/>
            <p:cNvSpPr/>
            <p:nvPr/>
          </p:nvSpPr>
          <p:spPr>
            <a:xfrm>
              <a:off x="2843808" y="2852936"/>
              <a:ext cx="1534311" cy="1008112"/>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500" b="1" dirty="0" smtClean="0"/>
                <a:t>TYT </a:t>
              </a:r>
            </a:p>
            <a:p>
              <a:pPr algn="ctr"/>
              <a:r>
                <a:rPr lang="tr-TR" sz="2500" b="1" dirty="0" smtClean="0"/>
                <a:t>%40</a:t>
              </a:r>
              <a:endParaRPr lang="tr-TR" sz="2500" b="1" dirty="0"/>
            </a:p>
          </p:txBody>
        </p:sp>
        <p:sp>
          <p:nvSpPr>
            <p:cNvPr id="13" name="Yuvarlatılmış Çapraz Köşeli Dikdörtgen 12"/>
            <p:cNvSpPr/>
            <p:nvPr/>
          </p:nvSpPr>
          <p:spPr>
            <a:xfrm>
              <a:off x="4932040" y="2852936"/>
              <a:ext cx="1534311" cy="1008112"/>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500" b="1" dirty="0" smtClean="0"/>
                <a:t>AYT</a:t>
              </a:r>
            </a:p>
            <a:p>
              <a:pPr algn="ctr"/>
              <a:r>
                <a:rPr lang="tr-TR" sz="2500" b="1" dirty="0" smtClean="0"/>
                <a:t>%60</a:t>
              </a:r>
              <a:endParaRPr lang="tr-TR" sz="2500" b="1" dirty="0"/>
            </a:p>
          </p:txBody>
        </p:sp>
        <p:sp>
          <p:nvSpPr>
            <p:cNvPr id="14" name="Yuvarlatılmış Çapraz Köşeli Dikdörtgen 13"/>
            <p:cNvSpPr/>
            <p:nvPr/>
          </p:nvSpPr>
          <p:spPr>
            <a:xfrm>
              <a:off x="7020272" y="2852936"/>
              <a:ext cx="1534311" cy="1008112"/>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500" b="1" dirty="0" smtClean="0"/>
                <a:t>OÖBP</a:t>
              </a:r>
              <a:endParaRPr lang="tr-TR" sz="2500" b="1" dirty="0"/>
            </a:p>
          </p:txBody>
        </p:sp>
        <p:sp>
          <p:nvSpPr>
            <p:cNvPr id="5" name="Artı 4"/>
            <p:cNvSpPr/>
            <p:nvPr/>
          </p:nvSpPr>
          <p:spPr>
            <a:xfrm>
              <a:off x="2306865" y="3104964"/>
              <a:ext cx="504056"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rtı 15"/>
            <p:cNvSpPr/>
            <p:nvPr/>
          </p:nvSpPr>
          <p:spPr>
            <a:xfrm>
              <a:off x="4450127" y="3104964"/>
              <a:ext cx="504056"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rtı 16"/>
            <p:cNvSpPr/>
            <p:nvPr/>
          </p:nvSpPr>
          <p:spPr>
            <a:xfrm>
              <a:off x="6499270" y="3104964"/>
              <a:ext cx="504056"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8" name="Yukarı Ok Belirtme Çizgisi 7"/>
          <p:cNvSpPr/>
          <p:nvPr/>
        </p:nvSpPr>
        <p:spPr>
          <a:xfrm>
            <a:off x="1043608" y="3789040"/>
            <a:ext cx="1008112" cy="1368152"/>
          </a:xfrm>
          <a:prstGeom prst="upArrowCallout">
            <a:avLst>
              <a:gd name="adj1" fmla="val 25000"/>
              <a:gd name="adj2" fmla="val 25000"/>
              <a:gd name="adj3" fmla="val 26680"/>
              <a:gd name="adj4" fmla="val 6869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000" b="1" dirty="0" smtClean="0"/>
              <a:t>100</a:t>
            </a:r>
            <a:endParaRPr lang="tr-TR" sz="3000" b="1" dirty="0"/>
          </a:p>
        </p:txBody>
      </p:sp>
      <p:sp>
        <p:nvSpPr>
          <p:cNvPr id="21" name="Yukarı Ok Belirtme Çizgisi 20"/>
          <p:cNvSpPr/>
          <p:nvPr/>
        </p:nvSpPr>
        <p:spPr>
          <a:xfrm>
            <a:off x="3106907" y="3789040"/>
            <a:ext cx="1008112" cy="1368152"/>
          </a:xfrm>
          <a:prstGeom prst="upArrowCallout">
            <a:avLst>
              <a:gd name="adj1" fmla="val 25000"/>
              <a:gd name="adj2" fmla="val 25000"/>
              <a:gd name="adj3" fmla="val 26680"/>
              <a:gd name="adj4" fmla="val 6869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3000" b="1" dirty="0" smtClean="0"/>
              <a:t>160</a:t>
            </a:r>
            <a:endParaRPr lang="tr-TR" sz="3000" b="1" dirty="0"/>
          </a:p>
        </p:txBody>
      </p:sp>
      <p:sp>
        <p:nvSpPr>
          <p:cNvPr id="22" name="Yukarı Ok Belirtme Çizgisi 21"/>
          <p:cNvSpPr/>
          <p:nvPr/>
        </p:nvSpPr>
        <p:spPr>
          <a:xfrm>
            <a:off x="5195139" y="3789040"/>
            <a:ext cx="1008112" cy="1368152"/>
          </a:xfrm>
          <a:prstGeom prst="upArrowCallout">
            <a:avLst>
              <a:gd name="adj1" fmla="val 25000"/>
              <a:gd name="adj2" fmla="val 25000"/>
              <a:gd name="adj3" fmla="val 26680"/>
              <a:gd name="adj4" fmla="val 686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3000" b="1" dirty="0" smtClean="0"/>
              <a:t>240</a:t>
            </a:r>
            <a:endParaRPr lang="tr-TR" sz="3000" b="1" dirty="0"/>
          </a:p>
        </p:txBody>
      </p:sp>
      <p:sp>
        <p:nvSpPr>
          <p:cNvPr id="23" name="Yukarı Ok Belirtme Çizgisi 22"/>
          <p:cNvSpPr/>
          <p:nvPr/>
        </p:nvSpPr>
        <p:spPr>
          <a:xfrm>
            <a:off x="7331662" y="3789040"/>
            <a:ext cx="1008112" cy="1368152"/>
          </a:xfrm>
          <a:prstGeom prst="upArrowCallout">
            <a:avLst>
              <a:gd name="adj1" fmla="val 25000"/>
              <a:gd name="adj2" fmla="val 25000"/>
              <a:gd name="adj3" fmla="val 26680"/>
              <a:gd name="adj4" fmla="val 6869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3000" b="1" dirty="0" smtClean="0"/>
              <a:t>60</a:t>
            </a:r>
            <a:endParaRPr lang="tr-TR" sz="3000" b="1" dirty="0"/>
          </a:p>
        </p:txBody>
      </p:sp>
      <p:sp>
        <p:nvSpPr>
          <p:cNvPr id="11" name="Yukarı Şerit 10"/>
          <p:cNvSpPr/>
          <p:nvPr/>
        </p:nvSpPr>
        <p:spPr>
          <a:xfrm>
            <a:off x="733433" y="5661248"/>
            <a:ext cx="7821149" cy="720080"/>
          </a:xfrm>
          <a:prstGeom prst="ribbon2">
            <a:avLst/>
          </a:prstGeom>
        </p:spPr>
        <p:style>
          <a:lnRef idx="0">
            <a:schemeClr val="dk1"/>
          </a:lnRef>
          <a:fillRef idx="3">
            <a:schemeClr val="dk1"/>
          </a:fillRef>
          <a:effectRef idx="3">
            <a:schemeClr val="dk1"/>
          </a:effectRef>
          <a:fontRef idx="minor">
            <a:schemeClr val="lt1"/>
          </a:fontRef>
        </p:style>
        <p:txBody>
          <a:bodyPr rtlCol="0" anchor="ctr"/>
          <a:lstStyle/>
          <a:p>
            <a:pPr algn="ctr"/>
            <a:r>
              <a:rPr lang="tr-TR" sz="4500" b="1" dirty="0" smtClean="0"/>
              <a:t>560</a:t>
            </a:r>
            <a:endParaRPr lang="tr-TR" sz="4500" b="1" dirty="0"/>
          </a:p>
        </p:txBody>
      </p:sp>
      <p:graphicFrame>
        <p:nvGraphicFramePr>
          <p:cNvPr id="2" name="Nesne 1"/>
          <p:cNvGraphicFramePr>
            <a:graphicFrameLocks noChangeAspect="1"/>
          </p:cNvGraphicFramePr>
          <p:nvPr>
            <p:extLst>
              <p:ext uri="{D42A27DB-BD31-4B8C-83A1-F6EECF244321}">
                <p14:modId xmlns:p14="http://schemas.microsoft.com/office/powerpoint/2010/main" val="48375074"/>
              </p:ext>
            </p:extLst>
          </p:nvPr>
        </p:nvGraphicFramePr>
        <p:xfrm>
          <a:off x="7754498" y="27977"/>
          <a:ext cx="1381125" cy="1606550"/>
        </p:xfrm>
        <a:graphic>
          <a:graphicData uri="http://schemas.openxmlformats.org/presentationml/2006/ole">
            <mc:AlternateContent xmlns:mc="http://schemas.openxmlformats.org/markup-compatibility/2006">
              <mc:Choice xmlns:v="urn:schemas-microsoft-com:vml" Requires="v">
                <p:oleObj spid="_x0000_s10265" name="Acrobat Document" r:id="rId3" imgW="5667300" imgH="8019870" progId="AcroExch.Document.DC">
                  <p:embed/>
                </p:oleObj>
              </mc:Choice>
              <mc:Fallback>
                <p:oleObj name="Acrobat Document" r:id="rId3" imgW="5667300" imgH="8019870" progId="AcroExch.Document.DC">
                  <p:embed/>
                  <p:pic>
                    <p:nvPicPr>
                      <p:cNvPr id="0"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498" y="27977"/>
                        <a:ext cx="13811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Resim 17" descr="MEB'in Logosu Değişti! İşte Yeni Logo! - Eğitim Ajansı - Eğitim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6456"/>
            <a:ext cx="1200787" cy="1147192"/>
          </a:xfrm>
          <a:prstGeom prst="rect">
            <a:avLst/>
          </a:prstGeom>
          <a:noFill/>
          <a:ln>
            <a:noFill/>
          </a:ln>
        </p:spPr>
      </p:pic>
    </p:spTree>
    <p:extLst>
      <p:ext uri="{BB962C8B-B14F-4D97-AF65-F5344CB8AC3E}">
        <p14:creationId xmlns:p14="http://schemas.microsoft.com/office/powerpoint/2010/main" val="38773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2500"/>
                            </p:stCondLst>
                            <p:childTnLst>
                              <p:par>
                                <p:cTn id="10" presetID="12" presetClass="entr" presetSubtype="4" fill="hold" grpId="0" nodeType="afterEffect">
                                  <p:stCondLst>
                                    <p:cond delay="250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up)">
                                      <p:cBhvr>
                                        <p:cTn id="13" dur="500"/>
                                        <p:tgtEl>
                                          <p:spTgt spid="21"/>
                                        </p:tgtEl>
                                      </p:cBhvr>
                                    </p:animEffect>
                                  </p:childTnLst>
                                </p:cTn>
                              </p:par>
                            </p:childTnLst>
                          </p:cTn>
                        </p:par>
                        <p:par>
                          <p:cTn id="14" fill="hold">
                            <p:stCondLst>
                              <p:cond delay="5500"/>
                            </p:stCondLst>
                            <p:childTnLst>
                              <p:par>
                                <p:cTn id="15" presetID="12" presetClass="entr" presetSubtype="4" fill="hold" grpId="0" nodeType="afterEffect">
                                  <p:stCondLst>
                                    <p:cond delay="2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par>
                          <p:cTn id="19" fill="hold">
                            <p:stCondLst>
                              <p:cond delay="8500"/>
                            </p:stCondLst>
                            <p:childTnLst>
                              <p:par>
                                <p:cTn id="20" presetID="12" presetClass="entr" presetSubtype="4" fill="hold" grpId="0" nodeType="afterEffect">
                                  <p:stCondLst>
                                    <p:cond delay="25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ppt_y</p:attrName>
                                        </p:attrNameLst>
                                      </p:cBhvr>
                                      <p:tavLst>
                                        <p:tav tm="0">
                                          <p:val>
                                            <p:strVal val="#ppt_y+#ppt_h*1.125000"/>
                                          </p:val>
                                        </p:tav>
                                        <p:tav tm="100000">
                                          <p:val>
                                            <p:strVal val="#ppt_y"/>
                                          </p:val>
                                        </p:tav>
                                      </p:tavLst>
                                    </p:anim>
                                    <p:animEffect transition="in" filter="wipe(up)">
                                      <p:cBhvr>
                                        <p:cTn id="23" dur="500"/>
                                        <p:tgtEl>
                                          <p:spTgt spid="23"/>
                                        </p:tgtEl>
                                      </p:cBhvr>
                                    </p:animEffect>
                                  </p:childTnLst>
                                </p:cTn>
                              </p:par>
                            </p:childTnLst>
                          </p:cTn>
                        </p:par>
                        <p:par>
                          <p:cTn id="24" fill="hold">
                            <p:stCondLst>
                              <p:cond delay="11500"/>
                            </p:stCondLst>
                            <p:childTnLst>
                              <p:par>
                                <p:cTn id="25" presetID="4" presetClass="entr" presetSubtype="16" fill="hold" grpId="0" nodeType="afterEffect">
                                  <p:stCondLst>
                                    <p:cond delay="225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11" grpId="0" animBg="1"/>
    </p:bld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2317</TotalTime>
  <Words>1665</Words>
  <Application>Microsoft Office PowerPoint</Application>
  <PresentationFormat>Ekran Gösterisi (4:3)</PresentationFormat>
  <Paragraphs>558</Paragraphs>
  <Slides>35</Slides>
  <Notes>2</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35</vt:i4>
      </vt:variant>
    </vt:vector>
  </HeadingPairs>
  <TitlesOfParts>
    <vt:vector size="48" baseType="lpstr">
      <vt:lpstr>Algerian</vt:lpstr>
      <vt:lpstr>Arial</vt:lpstr>
      <vt:lpstr>Calibri</vt:lpstr>
      <vt:lpstr>Century Gothic</vt:lpstr>
      <vt:lpstr>Comic Sans MS</vt:lpstr>
      <vt:lpstr>Impact</vt:lpstr>
      <vt:lpstr>Symbol</vt:lpstr>
      <vt:lpstr>Times New Roman</vt:lpstr>
      <vt:lpstr>Verdana</vt:lpstr>
      <vt:lpstr>Wingdings 2</vt:lpstr>
      <vt:lpstr>Wingdings 3</vt:lpstr>
      <vt:lpstr>Dilim</vt:lpstr>
      <vt:lpstr>Acrobat Document</vt:lpstr>
      <vt:lpstr>PowerPoint Sunusu</vt:lpstr>
      <vt:lpstr>Sınav Tarihleri</vt:lpstr>
      <vt:lpstr>TEMEL YETERLİLİK TESTİ</vt:lpstr>
      <vt:lpstr>PowerPoint Sunusu</vt:lpstr>
      <vt:lpstr>PowerPoint Sunusu</vt:lpstr>
      <vt:lpstr>TYT Puanı Nasıl Değerlendirilecek?</vt:lpstr>
      <vt:lpstr>ALAN YETERLİLİK TESTİ (AYT)</vt:lpstr>
      <vt:lpstr>Adaylara AYT’de Ne Kadar Süre Verilecektir?</vt:lpstr>
      <vt:lpstr>YKS Puanları Nasıl Hesaplanacak?</vt:lpstr>
      <vt:lpstr>Diploma notunun hesaplanması</vt:lpstr>
      <vt:lpstr>SAYISAL PUAN LİSANS PROGRAMLARI</vt:lpstr>
      <vt:lpstr>SAYISAL PUAN  Nasıl Hesaplanacak?</vt:lpstr>
      <vt:lpstr>EŞİT AĞIRLIK PUAN LİSANS PROGRAMLARI</vt:lpstr>
      <vt:lpstr>EŞİT AĞIRLIK PUAN  Nasıl Hesaplanacak?</vt:lpstr>
      <vt:lpstr>SÖZEL PUAN LİSANS PROGRAMLARI</vt:lpstr>
      <vt:lpstr>SÖZEL PUAN  Nasıl Hesaplanacak?</vt:lpstr>
      <vt:lpstr>DİL PUANI LİSANS PROGRAMLARI</vt:lpstr>
      <vt:lpstr>YABANCI DİL PUANI  Nasıl Hesaplanacak?</vt:lpstr>
      <vt:lpstr>SIralama BarajI UygulamasI</vt:lpstr>
      <vt:lpstr>       yök atlas</vt:lpstr>
      <vt:lpstr>Test ve denemeler</vt:lpstr>
      <vt:lpstr>PowerPoint Sunusu</vt:lpstr>
      <vt:lpstr>Uyku ve Beslenme</vt:lpstr>
      <vt:lpstr>Spor ve egzersiz yapmak</vt:lpstr>
      <vt:lpstr>AMAÇ ve HEDEF (İstemek Eyleme Geçmektir, başarmak; denemekten vazgeçmemektir)</vt:lpstr>
      <vt:lpstr>PowerPoint Sunusu</vt:lpstr>
      <vt:lpstr>Teknoloji kullanımı</vt:lpstr>
      <vt:lpstr>Kitap okuma</vt:lpstr>
      <vt:lpstr>Zamanı yönetmek</vt:lpstr>
      <vt:lpstr>Sınav stresi</vt:lpstr>
      <vt:lpstr>PowerPoint Sunusu</vt:lpstr>
      <vt:lpstr>Daha iyi bir iletişim için:</vt:lpstr>
      <vt:lpstr>PowerPoint Sunusu</vt:lpstr>
      <vt:lpstr>PowerPoint Sunusu</vt:lpstr>
      <vt:lpstr>İLGİ VE KATILIMINIZ İÇİN; TEŞEKKÜR EDERİM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Yükseköğretim Kurumları Sınavı</dc:title>
  <dc:creator>bym</dc:creator>
  <cp:lastModifiedBy>Dell</cp:lastModifiedBy>
  <cp:revision>134</cp:revision>
  <dcterms:created xsi:type="dcterms:W3CDTF">2017-10-12T17:08:59Z</dcterms:created>
  <dcterms:modified xsi:type="dcterms:W3CDTF">2020-05-20T12:17:22Z</dcterms:modified>
</cp:coreProperties>
</file>