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1" r:id="rId16"/>
    <p:sldId id="275" r:id="rId17"/>
    <p:sldId id="272" r:id="rId18"/>
    <p:sldId id="273" r:id="rId19"/>
    <p:sldId id="274" r:id="rId20"/>
    <p:sldId id="270"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25" autoAdjust="0"/>
  </p:normalViewPr>
  <p:slideViewPr>
    <p:cSldViewPr>
      <p:cViewPr>
        <p:scale>
          <a:sx n="80" d="100"/>
          <a:sy n="80" d="100"/>
        </p:scale>
        <p:origin x="15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26.10.2023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26.10.2023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26.10.2023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26.10.2023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26.10.2023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KA210 </a:t>
            </a:r>
            <a:r>
              <a:rPr lang="tr-TR" dirty="0" err="1"/>
              <a:t>Erasmus</a:t>
            </a:r>
            <a:r>
              <a:rPr lang="tr-TR" dirty="0"/>
              <a:t>+ Programı</a:t>
            </a:r>
            <a:br>
              <a:rPr lang="tr-TR" dirty="0"/>
            </a:br>
            <a:r>
              <a:rPr lang="tr-TR" dirty="0"/>
              <a:t>Ana Eylem 2: Küçük Ölçekli Ortaklıklar</a:t>
            </a:r>
          </a:p>
        </p:txBody>
      </p:sp>
      <p:sp>
        <p:nvSpPr>
          <p:cNvPr id="3" name="İçerik Yer Tutucusu 2"/>
          <p:cNvSpPr>
            <a:spLocks noGrp="1"/>
          </p:cNvSpPr>
          <p:nvPr>
            <p:ph idx="1"/>
          </p:nvPr>
        </p:nvSpPr>
        <p:spPr/>
        <p:txBody>
          <a:bodyPr/>
          <a:lstStyle/>
          <a:p>
            <a:pPr marL="0" indent="0">
              <a:buNone/>
            </a:pPr>
            <a:r>
              <a:rPr lang="tr-TR" dirty="0"/>
              <a:t>         </a:t>
            </a:r>
            <a:r>
              <a:rPr lang="en-US" dirty="0"/>
              <a:t>2022-1-TR01-KA210-SCH-000083342 </a:t>
            </a:r>
            <a:endParaRPr lang="tr-TR" dirty="0"/>
          </a:p>
          <a:p>
            <a:pPr marL="0" indent="0">
              <a:buNone/>
            </a:pPr>
            <a:r>
              <a:rPr lang="tr-TR" dirty="0"/>
              <a:t>  </a:t>
            </a:r>
            <a:r>
              <a:rPr lang="en-US" dirty="0"/>
              <a:t>“Creative Teaching for Creative Generations”</a:t>
            </a:r>
            <a:endParaRPr lang="tr-TR" dirty="0"/>
          </a:p>
          <a:p>
            <a:endParaRPr lang="tr-TR" dirty="0"/>
          </a:p>
        </p:txBody>
      </p:sp>
      <p:pic>
        <p:nvPicPr>
          <p:cNvPr id="1027" name="Picture 3" descr="C:\Users\Dell\Desktop\KA210 -FSFL YENİLİKÇİ EĞİTİM\FSFL OKUL F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924944"/>
            <a:ext cx="6624736" cy="343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9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HEDEF GRUP 1</a:t>
            </a:r>
            <a:br>
              <a:rPr lang="tr-TR" b="1" dirty="0"/>
            </a:br>
            <a:r>
              <a:rPr lang="tr-TR" b="1" dirty="0"/>
              <a:t>Okul Ortaklarının Öğretmenleri</a:t>
            </a:r>
          </a:p>
        </p:txBody>
      </p:sp>
      <p:sp>
        <p:nvSpPr>
          <p:cNvPr id="3" name="İçerik Yer Tutucusu 2"/>
          <p:cNvSpPr>
            <a:spLocks noGrp="1"/>
          </p:cNvSpPr>
          <p:nvPr>
            <p:ph idx="1"/>
          </p:nvPr>
        </p:nvSpPr>
        <p:spPr>
          <a:xfrm>
            <a:off x="457200" y="1412776"/>
            <a:ext cx="8229600" cy="4713387"/>
          </a:xfrm>
        </p:spPr>
        <p:txBody>
          <a:bodyPr/>
          <a:lstStyle/>
          <a:p>
            <a:pPr marL="0" indent="0">
              <a:buNone/>
            </a:pPr>
            <a:r>
              <a:rPr lang="tr-TR" dirty="0"/>
              <a:t>     </a:t>
            </a:r>
            <a:r>
              <a:rPr lang="tr-TR" sz="2800" dirty="0"/>
              <a:t>Ortaklığımızda 3 okul ortağı var ve bu okullarda toplamda 200'den fazla eğitimci var. Bu öğretmenler 2000'den sonra doğan öğrencileri yetiştiriyorlar. Yani bu öğretmenlerin öğrencileri bugüne ve yarına hazırlayabilmeleri için 21. yüzyıl becerilerine hakim olmaları gerekiyor.</a:t>
            </a:r>
          </a:p>
          <a:p>
            <a:pPr marL="0" indent="0">
              <a:buNone/>
            </a:pPr>
            <a:endParaRPr lang="tr-TR" sz="2800" dirty="0"/>
          </a:p>
        </p:txBody>
      </p:sp>
      <p:pic>
        <p:nvPicPr>
          <p:cNvPr id="8194" name="Picture 2" descr="C:\Users\Dell\Desktop\KA210 SUNU EVRAK\Proje-Ekibi-Rol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293096"/>
            <a:ext cx="676875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62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HEDEF GRUP 2</a:t>
            </a:r>
            <a:br>
              <a:rPr lang="tr-TR" b="1" dirty="0"/>
            </a:br>
            <a:r>
              <a:rPr lang="tr-TR" dirty="0"/>
              <a:t> </a:t>
            </a:r>
            <a:r>
              <a:rPr lang="tr-TR" b="1" dirty="0"/>
              <a:t>Okul Ortaklarının Öğrencileri</a:t>
            </a:r>
          </a:p>
        </p:txBody>
      </p:sp>
      <p:sp>
        <p:nvSpPr>
          <p:cNvPr id="3" name="İçerik Yer Tutucusu 2"/>
          <p:cNvSpPr>
            <a:spLocks noGrp="1"/>
          </p:cNvSpPr>
          <p:nvPr>
            <p:ph idx="1"/>
          </p:nvPr>
        </p:nvSpPr>
        <p:spPr/>
        <p:txBody>
          <a:bodyPr/>
          <a:lstStyle/>
          <a:p>
            <a:pPr marL="0" indent="0">
              <a:buNone/>
            </a:pPr>
            <a:r>
              <a:rPr lang="tr-TR" dirty="0"/>
              <a:t>     </a:t>
            </a:r>
            <a:r>
              <a:rPr lang="tr-TR" sz="2800" dirty="0"/>
              <a:t>Ortak olan öğrenci sayısı 2000'i aşıyor. Projenin 24 aylık uygulamasında oluşturulan somut çıktılar ile bu öğrencilerin hem </a:t>
            </a:r>
            <a:r>
              <a:rPr lang="tr-TR" sz="2800" b="1" dirty="0">
                <a:solidFill>
                  <a:srgbClr val="00B050"/>
                </a:solidFill>
              </a:rPr>
              <a:t>eğitim</a:t>
            </a:r>
            <a:r>
              <a:rPr lang="tr-TR" sz="2800" dirty="0"/>
              <a:t> hem de </a:t>
            </a:r>
            <a:r>
              <a:rPr lang="tr-TR" sz="2800" b="1" dirty="0">
                <a:solidFill>
                  <a:srgbClr val="00B050"/>
                </a:solidFill>
              </a:rPr>
              <a:t>çevre</a:t>
            </a:r>
            <a:r>
              <a:rPr lang="tr-TR" sz="2800" dirty="0"/>
              <a:t> konularında eleştirel ve yaratıcı düşünme becerilerini kazanmalarını hedefliyoruz.</a:t>
            </a:r>
          </a:p>
          <a:p>
            <a:pPr marL="0" indent="0">
              <a:buNone/>
            </a:pPr>
            <a:endParaRPr lang="tr-TR" sz="2800" dirty="0"/>
          </a:p>
        </p:txBody>
      </p:sp>
      <p:pic>
        <p:nvPicPr>
          <p:cNvPr id="9218" name="Picture 2" descr="C:\Users\Dell\Desktop\KA210 SUNU EVRAK\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872456"/>
            <a:ext cx="705678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9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HEDEF GRUP 3</a:t>
            </a:r>
            <a:br>
              <a:rPr lang="tr-TR" b="1" dirty="0"/>
            </a:br>
            <a:r>
              <a:rPr lang="tr-TR" b="1" dirty="0"/>
              <a:t>Üniversite Ortağının Kadrosu</a:t>
            </a:r>
          </a:p>
        </p:txBody>
      </p:sp>
      <p:sp>
        <p:nvSpPr>
          <p:cNvPr id="3" name="İçerik Yer Tutucusu 2"/>
          <p:cNvSpPr>
            <a:spLocks noGrp="1"/>
          </p:cNvSpPr>
          <p:nvPr>
            <p:ph idx="1"/>
          </p:nvPr>
        </p:nvSpPr>
        <p:spPr>
          <a:xfrm>
            <a:off x="467544" y="1412776"/>
            <a:ext cx="8229600" cy="4525963"/>
          </a:xfrm>
        </p:spPr>
        <p:txBody>
          <a:bodyPr/>
          <a:lstStyle/>
          <a:p>
            <a:pPr marL="0" indent="0">
              <a:buNone/>
            </a:pPr>
            <a:r>
              <a:rPr lang="tr-TR" dirty="0"/>
              <a:t>  </a:t>
            </a:r>
            <a:r>
              <a:rPr lang="tr-TR" sz="2400" dirty="0"/>
              <a:t>Üniversite ortağımız Türkiye'den Anadolu Üniversitesi'nde 2000'e yakın öğretim görevlisi bulunmaktadır. Öğrencilerin yaratıcı ve eleştirel düşünme becerilerini kullanmalarını sağlayan öğretim yöntemlerini mutlaka kullanırlar ancak proje kapsamında diğer hedef grupların bu becerileri kazanmalarına </a:t>
            </a:r>
            <a:r>
              <a:rPr lang="tr-TR" sz="2400" b="1" dirty="0">
                <a:solidFill>
                  <a:schemeClr val="tx2">
                    <a:lumMod val="75000"/>
                  </a:schemeClr>
                </a:solidFill>
              </a:rPr>
              <a:t>destek</a:t>
            </a:r>
            <a:r>
              <a:rPr lang="tr-TR" sz="2400" dirty="0"/>
              <a:t> olurlar. </a:t>
            </a:r>
          </a:p>
          <a:p>
            <a:pPr marL="0" indent="0">
              <a:buNone/>
            </a:pPr>
            <a:endParaRPr lang="tr-TR" dirty="0"/>
          </a:p>
        </p:txBody>
      </p:sp>
      <p:pic>
        <p:nvPicPr>
          <p:cNvPr id="10242" name="Picture 2" descr="C:\Users\Dell\Desktop\KA210 SUNU EVRAK\b2ap3_large_Dollarphotoclub_76404227-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573016"/>
            <a:ext cx="6984776" cy="261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4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94122"/>
          </a:xfrm>
        </p:spPr>
        <p:txBody>
          <a:bodyPr>
            <a:normAutofit fontScale="90000"/>
          </a:bodyPr>
          <a:lstStyle/>
          <a:p>
            <a:r>
              <a:rPr lang="tr-TR" b="1" dirty="0"/>
              <a:t>HEDEF GRUP 4</a:t>
            </a:r>
            <a:br>
              <a:rPr lang="tr-TR" b="1" dirty="0"/>
            </a:br>
            <a:r>
              <a:rPr lang="tr-TR" b="1" dirty="0"/>
              <a:t>STK Çalışanları</a:t>
            </a:r>
          </a:p>
        </p:txBody>
      </p:sp>
      <p:sp>
        <p:nvSpPr>
          <p:cNvPr id="3" name="İçerik Yer Tutucusu 2"/>
          <p:cNvSpPr>
            <a:spLocks noGrp="1"/>
          </p:cNvSpPr>
          <p:nvPr>
            <p:ph idx="1"/>
          </p:nvPr>
        </p:nvSpPr>
        <p:spPr>
          <a:xfrm>
            <a:off x="179512" y="1196752"/>
            <a:ext cx="8712968" cy="5184576"/>
          </a:xfrm>
        </p:spPr>
        <p:txBody>
          <a:bodyPr>
            <a:normAutofit/>
          </a:bodyPr>
          <a:lstStyle/>
          <a:p>
            <a:pPr marL="0" indent="0">
              <a:buNone/>
            </a:pPr>
            <a:r>
              <a:rPr lang="tr-TR" sz="2400" dirty="0"/>
              <a:t>     STK ortağı </a:t>
            </a:r>
            <a:r>
              <a:rPr lang="tr-TR" sz="2400" dirty="0" err="1"/>
              <a:t>Formación</a:t>
            </a:r>
            <a:r>
              <a:rPr lang="tr-TR" sz="2400" dirty="0"/>
              <a:t> </a:t>
            </a:r>
            <a:r>
              <a:rPr lang="tr-TR" sz="2400" dirty="0" err="1"/>
              <a:t>Academia</a:t>
            </a:r>
            <a:r>
              <a:rPr lang="tr-TR" sz="2400" dirty="0"/>
              <a:t> Barcelona, ​​</a:t>
            </a:r>
            <a:r>
              <a:rPr lang="tr-TR" sz="2400" dirty="0" err="1"/>
              <a:t>Erasmus</a:t>
            </a:r>
            <a:r>
              <a:rPr lang="tr-TR" sz="2400" dirty="0"/>
              <a:t>+ ve diğer AB projelerinde harika bir deneyime sahiptir. Ayrıca tüm Avrupa ülkelerinden öğrencilere, gençlere ve yetişkinlere destek olmak için faaliyetler yürütürler. Proje sayesinde hem öğretim elemanlarının </a:t>
            </a:r>
            <a:r>
              <a:rPr lang="tr-TR" sz="2400" b="1" dirty="0">
                <a:solidFill>
                  <a:srgbClr val="0070C0"/>
                </a:solidFill>
              </a:rPr>
              <a:t>eğitimde yaratıcı yöntemleri kullanmalarına </a:t>
            </a:r>
            <a:r>
              <a:rPr lang="tr-TR" sz="2400" dirty="0"/>
              <a:t>destek olacaklar hem de ortaklaşa diğer kuruluşların </a:t>
            </a:r>
            <a:r>
              <a:rPr lang="tr-TR" sz="2400" b="1" dirty="0">
                <a:solidFill>
                  <a:srgbClr val="00B050"/>
                </a:solidFill>
              </a:rPr>
              <a:t>çevresel faaliyetlere katılmalarına</a:t>
            </a:r>
            <a:r>
              <a:rPr lang="tr-TR" sz="2400" dirty="0"/>
              <a:t> yardımcı olacaklar.</a:t>
            </a:r>
          </a:p>
          <a:p>
            <a:endParaRPr lang="tr-TR" dirty="0"/>
          </a:p>
        </p:txBody>
      </p:sp>
      <p:pic>
        <p:nvPicPr>
          <p:cNvPr id="11266" name="Picture 2" descr="C:\Users\Dell\Desktop\KA210 SUNU EVRAK\16.03_3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702" y="3861079"/>
            <a:ext cx="7848872" cy="28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89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HEDEF GRUP 5</a:t>
            </a:r>
            <a:br>
              <a:rPr lang="tr-TR" b="1" dirty="0"/>
            </a:br>
            <a:r>
              <a:rPr lang="tr-TR" b="1" dirty="0"/>
              <a:t>Dış Paydaşlar</a:t>
            </a:r>
          </a:p>
        </p:txBody>
      </p:sp>
      <p:sp>
        <p:nvSpPr>
          <p:cNvPr id="3" name="İçerik Yer Tutucusu 2"/>
          <p:cNvSpPr>
            <a:spLocks noGrp="1"/>
          </p:cNvSpPr>
          <p:nvPr>
            <p:ph idx="1"/>
          </p:nvPr>
        </p:nvSpPr>
        <p:spPr/>
        <p:txBody>
          <a:bodyPr/>
          <a:lstStyle/>
          <a:p>
            <a:pPr marL="0" indent="0">
              <a:buNone/>
            </a:pPr>
            <a:r>
              <a:rPr lang="tr-TR" dirty="0"/>
              <a:t>        </a:t>
            </a:r>
            <a:r>
              <a:rPr lang="tr-TR" sz="2800" dirty="0"/>
              <a:t>Tüm ortaklar proje sonuçlarını halka yaymaktan eşit derecede sorumludur.</a:t>
            </a:r>
          </a:p>
          <a:p>
            <a:pPr marL="0" indent="0">
              <a:buNone/>
            </a:pPr>
            <a:endParaRPr lang="tr-TR" sz="2800" dirty="0"/>
          </a:p>
          <a:p>
            <a:endParaRPr lang="tr-TR" dirty="0"/>
          </a:p>
        </p:txBody>
      </p:sp>
      <p:pic>
        <p:nvPicPr>
          <p:cNvPr id="12290" name="Picture 2" descr="C:\Users\Dell\Desktop\KA210 SUNU EVRAK\blogger-image--3663357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36912"/>
            <a:ext cx="684076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61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PROJE FAALİYETLERİ</a:t>
            </a:r>
          </a:p>
        </p:txBody>
      </p:sp>
      <p:sp>
        <p:nvSpPr>
          <p:cNvPr id="3" name="İçerik Yer Tutucusu 2"/>
          <p:cNvSpPr>
            <a:spLocks noGrp="1"/>
          </p:cNvSpPr>
          <p:nvPr>
            <p:ph idx="1"/>
          </p:nvPr>
        </p:nvSpPr>
        <p:spPr/>
        <p:txBody>
          <a:bodyPr>
            <a:normAutofit/>
          </a:bodyPr>
          <a:lstStyle/>
          <a:p>
            <a:pPr marL="0" indent="0" algn="ctr">
              <a:buNone/>
            </a:pPr>
            <a:r>
              <a:rPr lang="tr-TR" sz="2800" b="1" dirty="0"/>
              <a:t>PROJE KAPSAMINDA 4 ADET ULUSLARARASI PROJE FAALİYETİ GERÇEKLEŞTİRİLECEKTİR.</a:t>
            </a:r>
          </a:p>
          <a:p>
            <a:pPr marL="0" indent="0">
              <a:buNone/>
            </a:pPr>
            <a:r>
              <a:rPr lang="tr-TR" sz="2800" b="1" dirty="0">
                <a:solidFill>
                  <a:srgbClr val="C00000"/>
                </a:solidFill>
              </a:rPr>
              <a:t>1-Yaratıcı Düşünme Becerileri Semineri</a:t>
            </a:r>
          </a:p>
          <a:p>
            <a:pPr marL="0" indent="0">
              <a:buNone/>
            </a:pPr>
            <a:r>
              <a:rPr lang="tr-TR" sz="2800" b="1" dirty="0">
                <a:solidFill>
                  <a:srgbClr val="FF0000"/>
                </a:solidFill>
              </a:rPr>
              <a:t>2- Eğitimde Yaratıcılığı Teşvik Etmek için WEB 2.0 ve ICT Araçları</a:t>
            </a:r>
          </a:p>
          <a:p>
            <a:pPr marL="0" indent="0">
              <a:buNone/>
            </a:pPr>
            <a:r>
              <a:rPr lang="tr-TR" sz="2800" b="1" dirty="0">
                <a:solidFill>
                  <a:srgbClr val="C00000"/>
                </a:solidFill>
              </a:rPr>
              <a:t>3- Yaratıcı Öğretim Materyalleri ve Teknikleri üzerine Öğretmen El Kitabı </a:t>
            </a:r>
            <a:r>
              <a:rPr lang="tr-TR" sz="2800" b="1" dirty="0" err="1">
                <a:solidFill>
                  <a:srgbClr val="C00000"/>
                </a:solidFill>
              </a:rPr>
              <a:t>Çalıştayı</a:t>
            </a:r>
            <a:endParaRPr lang="tr-TR" sz="2800" b="1" dirty="0">
              <a:solidFill>
                <a:srgbClr val="C00000"/>
              </a:solidFill>
            </a:endParaRPr>
          </a:p>
          <a:p>
            <a:pPr marL="0" indent="0">
              <a:buNone/>
            </a:pPr>
            <a:r>
              <a:rPr lang="tr-TR" sz="2800" b="1" dirty="0">
                <a:solidFill>
                  <a:srgbClr val="FF0000"/>
                </a:solidFill>
              </a:rPr>
              <a:t>4-Çevre Sorunlarına Yaratıcı Bir Bakış Etkinliği</a:t>
            </a:r>
          </a:p>
        </p:txBody>
      </p:sp>
    </p:spTree>
    <p:extLst>
      <p:ext uri="{BB962C8B-B14F-4D97-AF65-F5344CB8AC3E}">
        <p14:creationId xmlns:p14="http://schemas.microsoft.com/office/powerpoint/2010/main" val="303987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1-YARATICI DÜŞÜNME BECERİLERİ SEMİNERİ</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b="1" dirty="0"/>
              <a:t>   </a:t>
            </a:r>
            <a:r>
              <a:rPr lang="tr-TR" sz="2400" dirty="0"/>
              <a:t>Etkinliğe Türkiye'den Üniversite ortağı olan </a:t>
            </a:r>
            <a:r>
              <a:rPr lang="tr-TR" sz="2400" b="1" i="1" dirty="0"/>
              <a:t>Anadolu Üniversitesi</a:t>
            </a:r>
            <a:r>
              <a:rPr lang="tr-TR" sz="2400" b="1" dirty="0"/>
              <a:t> </a:t>
            </a:r>
            <a:r>
              <a:rPr lang="tr-TR" sz="2400" dirty="0"/>
              <a:t>ev sahipliği yapacaktır. </a:t>
            </a:r>
          </a:p>
          <a:p>
            <a:pPr marL="0" indent="0">
              <a:buNone/>
            </a:pPr>
            <a:r>
              <a:rPr lang="tr-TR" sz="2400" dirty="0"/>
              <a:t>5 günlük etkinlik, diğer ortakların</a:t>
            </a:r>
          </a:p>
          <a:p>
            <a:pPr marL="0" indent="0">
              <a:buNone/>
            </a:pPr>
            <a:r>
              <a:rPr lang="tr-TR" sz="2400" dirty="0"/>
              <a:t>çalışanlarını dijital çağda</a:t>
            </a:r>
          </a:p>
          <a:p>
            <a:pPr marL="0" indent="0">
              <a:buNone/>
            </a:pPr>
            <a:r>
              <a:rPr lang="tr-TR" sz="2400" dirty="0"/>
              <a:t>yaratıcı ve analitik düşünme</a:t>
            </a:r>
          </a:p>
          <a:p>
            <a:pPr marL="0" indent="0">
              <a:buNone/>
            </a:pPr>
            <a:r>
              <a:rPr lang="tr-TR" sz="2400" dirty="0"/>
              <a:t>becerileri konusunda</a:t>
            </a:r>
          </a:p>
          <a:p>
            <a:pPr marL="0" indent="0">
              <a:buNone/>
            </a:pPr>
            <a:r>
              <a:rPr lang="tr-TR" sz="2400" dirty="0"/>
              <a:t>bilgilendirecek bir seminer</a:t>
            </a:r>
          </a:p>
          <a:p>
            <a:pPr marL="0" indent="0">
              <a:buNone/>
            </a:pPr>
            <a:r>
              <a:rPr lang="tr-TR" sz="2400" dirty="0"/>
              <a:t>şeklinde düzenlenecektir.</a:t>
            </a:r>
          </a:p>
          <a:p>
            <a:pPr marL="0" indent="0">
              <a:buNone/>
            </a:pPr>
            <a:r>
              <a:rPr lang="tr-TR" sz="2400" dirty="0"/>
              <a:t>Böylece eğitimcilerin </a:t>
            </a:r>
          </a:p>
          <a:p>
            <a:pPr marL="0" indent="0">
              <a:buNone/>
            </a:pPr>
            <a:r>
              <a:rPr lang="tr-TR" sz="2400" dirty="0"/>
              <a:t>eğitimde yaratıcılığa ilişkin</a:t>
            </a:r>
          </a:p>
          <a:p>
            <a:pPr marL="0" indent="0">
              <a:buNone/>
            </a:pPr>
            <a:r>
              <a:rPr lang="tr-TR" sz="2400" dirty="0"/>
              <a:t>yeterlilikleri geliştirilecektir. </a:t>
            </a:r>
          </a:p>
          <a:p>
            <a:pPr marL="0" indent="0">
              <a:buNone/>
            </a:pPr>
            <a:endParaRPr lang="tr-TR" dirty="0"/>
          </a:p>
        </p:txBody>
      </p:sp>
      <p:pic>
        <p:nvPicPr>
          <p:cNvPr id="13314" name="Picture 2" descr="C:\Users\Dell\Desktop\KA210 SUNU EVRAK\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792360"/>
            <a:ext cx="460851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38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2- Eğitimde Yaratıcılığı Teşvik Etmek için WEB 2.0 ve ICT Araçları</a:t>
            </a:r>
          </a:p>
        </p:txBody>
      </p:sp>
      <p:sp>
        <p:nvSpPr>
          <p:cNvPr id="3" name="İçerik Yer Tutucusu 2"/>
          <p:cNvSpPr>
            <a:spLocks noGrp="1"/>
          </p:cNvSpPr>
          <p:nvPr>
            <p:ph idx="1"/>
          </p:nvPr>
        </p:nvSpPr>
        <p:spPr>
          <a:xfrm>
            <a:off x="395536" y="1600200"/>
            <a:ext cx="8640960" cy="4525963"/>
          </a:xfrm>
        </p:spPr>
        <p:txBody>
          <a:bodyPr>
            <a:normAutofit lnSpcReduction="10000"/>
          </a:bodyPr>
          <a:lstStyle/>
          <a:p>
            <a:pPr marL="0" indent="0">
              <a:buNone/>
            </a:pPr>
            <a:r>
              <a:rPr lang="tr-TR" i="1" dirty="0"/>
              <a:t>   </a:t>
            </a:r>
            <a:r>
              <a:rPr lang="tr-TR" sz="2000" dirty="0"/>
              <a:t>Etkinliğe ALMANYA" ev sahipliği yapacak. </a:t>
            </a:r>
          </a:p>
          <a:p>
            <a:pPr marL="0" indent="0">
              <a:buNone/>
            </a:pPr>
            <a:r>
              <a:rPr lang="tr-TR" sz="2000" dirty="0"/>
              <a:t>Etkinlik sırasında her bir ortak farklı bir</a:t>
            </a:r>
          </a:p>
          <a:p>
            <a:pPr marL="0" indent="0">
              <a:buNone/>
            </a:pPr>
            <a:r>
              <a:rPr lang="tr-TR" sz="2000" dirty="0"/>
              <a:t>WEB 2.0 ve </a:t>
            </a:r>
            <a:r>
              <a:rPr lang="tr-TR" sz="2000" dirty="0" err="1"/>
              <a:t>ICTTool</a:t>
            </a:r>
            <a:r>
              <a:rPr lang="tr-TR" sz="2000" dirty="0"/>
              <a:t> hakkında bir sunum</a:t>
            </a:r>
          </a:p>
          <a:p>
            <a:pPr marL="0" indent="0">
              <a:buNone/>
            </a:pPr>
            <a:r>
              <a:rPr lang="tr-TR" sz="2000" dirty="0"/>
              <a:t>hazırlayacak ve eğitimde yaratıcılığı </a:t>
            </a:r>
          </a:p>
          <a:p>
            <a:pPr marL="0" indent="0">
              <a:buNone/>
            </a:pPr>
            <a:r>
              <a:rPr lang="tr-TR" sz="2000" dirty="0"/>
              <a:t>teşvik etmek açısından aracı sunacaktır. </a:t>
            </a:r>
          </a:p>
          <a:p>
            <a:pPr marL="0" indent="0">
              <a:buNone/>
            </a:pPr>
            <a:r>
              <a:rPr lang="tr-TR" sz="2000" dirty="0"/>
              <a:t>Bu nedenle, organizasyonlarımızda</a:t>
            </a:r>
          </a:p>
          <a:p>
            <a:pPr marL="0" indent="0">
              <a:buNone/>
            </a:pPr>
            <a:r>
              <a:rPr lang="tr-TR" sz="2000" dirty="0"/>
              <a:t>bilgi teknolojilerinin ve Web 2.0 </a:t>
            </a:r>
          </a:p>
          <a:p>
            <a:pPr marL="0" indent="0">
              <a:buNone/>
            </a:pPr>
            <a:r>
              <a:rPr lang="tr-TR" sz="2000" dirty="0"/>
              <a:t>Araçlarının, yaratıcılığı teşvik edecek </a:t>
            </a:r>
          </a:p>
          <a:p>
            <a:pPr marL="0" indent="0">
              <a:buNone/>
            </a:pPr>
            <a:r>
              <a:rPr lang="tr-TR" sz="2000" dirty="0"/>
              <a:t>şekilde kullanılmasını sağlamak;</a:t>
            </a:r>
          </a:p>
          <a:p>
            <a:pPr marL="0" indent="0">
              <a:buNone/>
            </a:pPr>
            <a:r>
              <a:rPr lang="tr-TR" sz="2000" dirty="0"/>
              <a:t> - Okullarımızda çağdaş eğitim </a:t>
            </a:r>
          </a:p>
          <a:p>
            <a:pPr marL="0" indent="0">
              <a:buNone/>
            </a:pPr>
            <a:r>
              <a:rPr lang="tr-TR" sz="2000" dirty="0"/>
              <a:t>yöntemlerinin yaygınlaştırılması</a:t>
            </a:r>
          </a:p>
          <a:p>
            <a:pPr marL="0" indent="0">
              <a:buNone/>
            </a:pPr>
            <a:r>
              <a:rPr lang="tr-TR" sz="2000" dirty="0"/>
              <a:t>amaçlarına hizmet edilecektir.</a:t>
            </a:r>
          </a:p>
          <a:p>
            <a:pPr marL="0" indent="0">
              <a:buNone/>
            </a:pPr>
            <a:endParaRPr lang="tr-TR" sz="2000" dirty="0"/>
          </a:p>
          <a:p>
            <a:endParaRPr lang="tr-TR" dirty="0"/>
          </a:p>
        </p:txBody>
      </p:sp>
      <p:pic>
        <p:nvPicPr>
          <p:cNvPr id="14338" name="Picture 2" descr="C:\Users\Dell\Desktop\KA210 SUNU EVRAK\indir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204864"/>
            <a:ext cx="3528392" cy="399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82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8229600" cy="1512168"/>
          </a:xfrm>
        </p:spPr>
        <p:txBody>
          <a:bodyPr>
            <a:noAutofit/>
          </a:bodyPr>
          <a:lstStyle/>
          <a:p>
            <a:r>
              <a:rPr lang="tr-TR" sz="3200" b="1" dirty="0"/>
              <a:t>3- Yaratıcı Öğretim Materyalleri ve Teknikleri üzerine Öğretmen El Kitabı </a:t>
            </a:r>
            <a:r>
              <a:rPr lang="tr-TR" sz="3200" b="1" dirty="0" err="1"/>
              <a:t>Çalıştayı</a:t>
            </a:r>
            <a:endParaRPr lang="tr-TR" sz="3200" b="1" dirty="0"/>
          </a:p>
        </p:txBody>
      </p:sp>
      <p:sp>
        <p:nvSpPr>
          <p:cNvPr id="3" name="İçerik Yer Tutucusu 2"/>
          <p:cNvSpPr>
            <a:spLocks noGrp="1"/>
          </p:cNvSpPr>
          <p:nvPr>
            <p:ph idx="1"/>
          </p:nvPr>
        </p:nvSpPr>
        <p:spPr>
          <a:xfrm>
            <a:off x="393192" y="1412776"/>
            <a:ext cx="8571296" cy="4669979"/>
          </a:xfrm>
        </p:spPr>
        <p:txBody>
          <a:bodyPr>
            <a:normAutofit/>
          </a:bodyPr>
          <a:lstStyle/>
          <a:p>
            <a:pPr marL="0" indent="0">
              <a:buNone/>
            </a:pPr>
            <a:r>
              <a:rPr lang="tr-TR" i="1" dirty="0"/>
              <a:t>    </a:t>
            </a:r>
            <a:r>
              <a:rPr lang="tr-TR" sz="2000" dirty="0"/>
              <a:t>Etkinliğe ÇEKYA ev sahipliği yapacak. Etkinlik sırasında katılımcılar birlikte çalışacak ve sonunda öğrencilerin yaratıcı düşünmeyi kullanmalarını sağlayan öğretim materyalleri ve teknikleri hakkında bir öğretmen el kitabı taslağı hazırlayacaklardır. Böylece devlet okulları, üniversiteler ve sivil toplum kuruluşları arasındaki işbirliğini güçlendirmek; Eğitimde yaratıcılığın geliştirilmesinde öğretmen yeterliklerini ve toplumu bilinçlendirmek ve çağdaş eğitim yöntemlerini yaygınlaştırmak amaçlarına hizmet edilecektir. </a:t>
            </a:r>
          </a:p>
          <a:p>
            <a:endParaRPr lang="tr-TR" dirty="0"/>
          </a:p>
        </p:txBody>
      </p:sp>
      <p:pic>
        <p:nvPicPr>
          <p:cNvPr id="15363" name="Picture 3" descr="C:\Users\Dell\Desktop\KA210 SUNU EVRAK\indir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05064"/>
            <a:ext cx="720080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8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4-Çevre Sorunlarına Yaratıcı Bir Bakış Etkinliği</a:t>
            </a:r>
          </a:p>
        </p:txBody>
      </p:sp>
      <p:sp>
        <p:nvSpPr>
          <p:cNvPr id="3" name="İçerik Yer Tutucusu 2"/>
          <p:cNvSpPr>
            <a:spLocks noGrp="1"/>
          </p:cNvSpPr>
          <p:nvPr>
            <p:ph idx="1"/>
          </p:nvPr>
        </p:nvSpPr>
        <p:spPr>
          <a:xfrm>
            <a:off x="251520" y="1600200"/>
            <a:ext cx="8712968" cy="4525963"/>
          </a:xfrm>
        </p:spPr>
        <p:txBody>
          <a:bodyPr>
            <a:normAutofit lnSpcReduction="10000"/>
          </a:bodyPr>
          <a:lstStyle/>
          <a:p>
            <a:pPr marL="0" indent="0">
              <a:buNone/>
            </a:pPr>
            <a:r>
              <a:rPr lang="tr-TR" sz="2400" dirty="0"/>
              <a:t>Etkinliğe İspanya'dan STK ortağı </a:t>
            </a:r>
            <a:r>
              <a:rPr lang="tr-TR" sz="2400" b="1" dirty="0" err="1"/>
              <a:t>Formación</a:t>
            </a:r>
            <a:r>
              <a:rPr lang="tr-TR" sz="2400" b="1" dirty="0"/>
              <a:t> </a:t>
            </a:r>
            <a:r>
              <a:rPr lang="tr-TR" sz="2400" b="1" dirty="0" err="1"/>
              <a:t>Academia</a:t>
            </a:r>
            <a:r>
              <a:rPr lang="tr-TR" sz="2400" b="1" dirty="0"/>
              <a:t> Barcelona </a:t>
            </a:r>
            <a:r>
              <a:rPr lang="tr-TR" sz="2400" dirty="0"/>
              <a:t>ev sahipliği yapacak. Etkinlik sırasında okul ortaklarının öğrencileri çevre konularında yaratıcılıklarını kullanarak yaratıcı uygulamalar yapacaklar ve 3 farklı ülkeden            </a:t>
            </a:r>
          </a:p>
          <a:p>
            <a:pPr marL="0" indent="0">
              <a:buNone/>
            </a:pPr>
            <a:r>
              <a:rPr lang="tr-TR" sz="2400" dirty="0"/>
              <a:t>öğrencilerin ortak çalışmaları </a:t>
            </a:r>
          </a:p>
          <a:p>
            <a:pPr marL="0" indent="0">
              <a:buNone/>
            </a:pPr>
            <a:r>
              <a:rPr lang="tr-TR" sz="2400" dirty="0"/>
              <a:t>sonucunda bir kısa film hazırlanacak.</a:t>
            </a:r>
          </a:p>
          <a:p>
            <a:pPr marL="0" indent="0">
              <a:buNone/>
            </a:pPr>
            <a:r>
              <a:rPr lang="tr-TR" sz="2400" dirty="0"/>
              <a:t>Böylece; Çevre konularında</a:t>
            </a:r>
          </a:p>
          <a:p>
            <a:pPr marL="0" indent="0">
              <a:buNone/>
            </a:pPr>
            <a:r>
              <a:rPr lang="tr-TR" sz="2400" dirty="0"/>
              <a:t>farkındalık yaratmak;</a:t>
            </a:r>
          </a:p>
          <a:p>
            <a:pPr marL="0" indent="0">
              <a:buNone/>
            </a:pPr>
            <a:r>
              <a:rPr lang="tr-TR" sz="2400" dirty="0"/>
              <a:t>Öğrencilerde yaratıcı ve eleştirel</a:t>
            </a:r>
          </a:p>
          <a:p>
            <a:pPr marL="0" indent="0">
              <a:buNone/>
            </a:pPr>
            <a:r>
              <a:rPr lang="tr-TR" sz="2400" dirty="0"/>
              <a:t>düşünme yeteneğini geliştirmek ve devlet okulları, üniversiteler ve sivil toplum kuruluşları arasındaki işbirliğini güçlendirmek amaçlarına hizmet edilecektir.</a:t>
            </a:r>
          </a:p>
          <a:p>
            <a:endParaRPr lang="tr-TR" dirty="0"/>
          </a:p>
        </p:txBody>
      </p:sp>
      <p:pic>
        <p:nvPicPr>
          <p:cNvPr id="16386" name="Picture 2" descr="C:\Users\Dell\Desktop\KA210 SUNU EVRAK\indir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708920"/>
            <a:ext cx="3240360"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9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548681"/>
            <a:ext cx="7772400" cy="1368151"/>
          </a:xfrm>
        </p:spPr>
        <p:txBody>
          <a:bodyPr>
            <a:normAutofit fontScale="90000"/>
          </a:bodyPr>
          <a:lstStyle/>
          <a:p>
            <a:br>
              <a:rPr lang="tr-TR" dirty="0"/>
            </a:br>
            <a:r>
              <a:rPr lang="tr-TR" b="1" dirty="0">
                <a:solidFill>
                  <a:srgbClr val="C00000"/>
                </a:solidFill>
              </a:rPr>
              <a:t>ORTAKLARIMIZ</a:t>
            </a:r>
            <a:br>
              <a:rPr lang="tr-TR" dirty="0"/>
            </a:br>
            <a:endParaRPr lang="tr-TR" dirty="0"/>
          </a:p>
        </p:txBody>
      </p:sp>
      <p:sp>
        <p:nvSpPr>
          <p:cNvPr id="3" name="Alt Başlık 2"/>
          <p:cNvSpPr>
            <a:spLocks noGrp="1"/>
          </p:cNvSpPr>
          <p:nvPr>
            <p:ph type="subTitle" idx="1"/>
          </p:nvPr>
        </p:nvSpPr>
        <p:spPr>
          <a:xfrm>
            <a:off x="755576" y="2060848"/>
            <a:ext cx="7488832" cy="4104456"/>
          </a:xfrm>
        </p:spPr>
        <p:txBody>
          <a:bodyPr/>
          <a:lstStyle/>
          <a:p>
            <a:pPr marL="514350" indent="-514350">
              <a:buAutoNum type="arabicPeriod"/>
            </a:pPr>
            <a:endParaRPr lang="tr-TR" b="1" dirty="0">
              <a:solidFill>
                <a:srgbClr val="FF0000"/>
              </a:solidFill>
              <a:ea typeface="Calibri"/>
              <a:cs typeface="Times New Roman"/>
            </a:endParaRPr>
          </a:p>
          <a:p>
            <a:pPr marL="514350" indent="-514350">
              <a:buAutoNum type="arabicPeriod"/>
            </a:pPr>
            <a:r>
              <a:rPr lang="tr-TR" b="1" dirty="0">
                <a:solidFill>
                  <a:srgbClr val="FF0000"/>
                </a:solidFill>
                <a:ea typeface="Calibri"/>
                <a:cs typeface="Times New Roman"/>
              </a:rPr>
              <a:t>Anadolu Üniversitesi</a:t>
            </a:r>
          </a:p>
          <a:p>
            <a:pPr marL="514350" indent="-514350">
              <a:buAutoNum type="arabicPeriod"/>
            </a:pPr>
            <a:r>
              <a:rPr lang="tr-TR" b="1" dirty="0">
                <a:solidFill>
                  <a:srgbClr val="FF0000"/>
                </a:solidFill>
                <a:ea typeface="Calibri"/>
                <a:cs typeface="Times New Roman"/>
              </a:rPr>
              <a:t>(BCN) </a:t>
            </a:r>
            <a:r>
              <a:rPr lang="tr-TR" b="1" dirty="0" err="1">
                <a:solidFill>
                  <a:srgbClr val="FF0000"/>
                </a:solidFill>
                <a:ea typeface="Calibri"/>
                <a:cs typeface="Times New Roman"/>
              </a:rPr>
              <a:t>Bildungs</a:t>
            </a:r>
            <a:r>
              <a:rPr lang="tr-TR" b="1" dirty="0">
                <a:solidFill>
                  <a:srgbClr val="FF0000"/>
                </a:solidFill>
                <a:ea typeface="Calibri"/>
                <a:cs typeface="Times New Roman"/>
              </a:rPr>
              <a:t> </a:t>
            </a:r>
            <a:r>
              <a:rPr lang="tr-TR" b="1" dirty="0" err="1">
                <a:solidFill>
                  <a:srgbClr val="FF0000"/>
                </a:solidFill>
                <a:ea typeface="Calibri"/>
                <a:cs typeface="Times New Roman"/>
              </a:rPr>
              <a:t>Centrum</a:t>
            </a:r>
            <a:r>
              <a:rPr lang="tr-TR" b="1" dirty="0">
                <a:solidFill>
                  <a:srgbClr val="FF0000"/>
                </a:solidFill>
                <a:ea typeface="Calibri"/>
                <a:cs typeface="Times New Roman"/>
              </a:rPr>
              <a:t> </a:t>
            </a:r>
            <a:r>
              <a:rPr lang="tr-TR" b="1" dirty="0" err="1">
                <a:solidFill>
                  <a:srgbClr val="FF0000"/>
                </a:solidFill>
                <a:ea typeface="Calibri"/>
                <a:cs typeface="Times New Roman"/>
              </a:rPr>
              <a:t>Nies</a:t>
            </a:r>
            <a:r>
              <a:rPr lang="tr-TR" b="1" dirty="0">
                <a:solidFill>
                  <a:srgbClr val="FF0000"/>
                </a:solidFill>
                <a:ea typeface="Calibri"/>
                <a:cs typeface="Times New Roman"/>
              </a:rPr>
              <a:t>- Almanya</a:t>
            </a:r>
          </a:p>
          <a:p>
            <a:pPr marL="514350" indent="-514350">
              <a:buAutoNum type="arabicPeriod"/>
            </a:pPr>
            <a:r>
              <a:rPr lang="tr-TR" b="1" dirty="0" err="1">
                <a:solidFill>
                  <a:srgbClr val="FF0000"/>
                </a:solidFill>
                <a:ea typeface="Calibri"/>
                <a:cs typeface="Times New Roman"/>
              </a:rPr>
              <a:t>Obchodní</a:t>
            </a:r>
            <a:r>
              <a:rPr lang="tr-TR" b="1" dirty="0">
                <a:solidFill>
                  <a:srgbClr val="FF0000"/>
                </a:solidFill>
                <a:ea typeface="Calibri"/>
                <a:cs typeface="Times New Roman"/>
              </a:rPr>
              <a:t> </a:t>
            </a:r>
            <a:r>
              <a:rPr lang="tr-TR" b="1" dirty="0" err="1">
                <a:solidFill>
                  <a:srgbClr val="FF0000"/>
                </a:solidFill>
                <a:ea typeface="Calibri"/>
                <a:cs typeface="Times New Roman"/>
              </a:rPr>
              <a:t>akademie</a:t>
            </a:r>
            <a:r>
              <a:rPr lang="tr-TR" b="1" dirty="0">
                <a:solidFill>
                  <a:srgbClr val="FF0000"/>
                </a:solidFill>
                <a:ea typeface="Calibri"/>
                <a:cs typeface="Times New Roman"/>
              </a:rPr>
              <a:t> </a:t>
            </a:r>
            <a:r>
              <a:rPr lang="tr-TR" b="1" dirty="0" err="1">
                <a:solidFill>
                  <a:srgbClr val="FF0000"/>
                </a:solidFill>
                <a:ea typeface="Calibri"/>
                <a:cs typeface="Times New Roman"/>
              </a:rPr>
              <a:t>Praha-Çekya</a:t>
            </a:r>
            <a:endParaRPr lang="tr-TR" b="1" dirty="0">
              <a:solidFill>
                <a:srgbClr val="FF0000"/>
              </a:solidFill>
              <a:ea typeface="Calibri"/>
              <a:cs typeface="Times New Roman"/>
            </a:endParaRPr>
          </a:p>
          <a:p>
            <a:pPr marL="514350" indent="-514350">
              <a:buAutoNum type="arabicPeriod"/>
            </a:pPr>
            <a:r>
              <a:rPr lang="tr-TR" b="1" dirty="0" err="1">
                <a:solidFill>
                  <a:srgbClr val="FF0000"/>
                </a:solidFill>
              </a:rPr>
              <a:t>Academi</a:t>
            </a:r>
            <a:r>
              <a:rPr lang="tr-TR" b="1" dirty="0">
                <a:solidFill>
                  <a:srgbClr val="FF0000"/>
                </a:solidFill>
              </a:rPr>
              <a:t> Barcelona-İspanya</a:t>
            </a:r>
          </a:p>
        </p:txBody>
      </p:sp>
    </p:spTree>
    <p:extLst>
      <p:ext uri="{BB962C8B-B14F-4D97-AF65-F5344CB8AC3E}">
        <p14:creationId xmlns:p14="http://schemas.microsoft.com/office/powerpoint/2010/main" val="238853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br>
              <a:rPr lang="tr-TR" sz="3600" b="1" dirty="0"/>
            </a:br>
            <a:r>
              <a:rPr lang="tr-TR" sz="3600" b="1" dirty="0"/>
              <a:t>Proje Sonunda Katılımcı Kuruluşlar İçin Ek Çıktılar</a:t>
            </a:r>
            <a:br>
              <a:rPr lang="tr-TR" sz="3600" b="1" dirty="0"/>
            </a:br>
            <a:endParaRPr lang="tr-TR" sz="3600" b="1" dirty="0"/>
          </a:p>
        </p:txBody>
      </p:sp>
      <p:sp>
        <p:nvSpPr>
          <p:cNvPr id="3" name="İçerik Yer Tutucusu 2"/>
          <p:cNvSpPr>
            <a:spLocks noGrp="1"/>
          </p:cNvSpPr>
          <p:nvPr>
            <p:ph idx="1"/>
          </p:nvPr>
        </p:nvSpPr>
        <p:spPr/>
        <p:txBody>
          <a:bodyPr>
            <a:normAutofit fontScale="92500" lnSpcReduction="10000"/>
          </a:bodyPr>
          <a:lstStyle/>
          <a:p>
            <a:r>
              <a:rPr lang="tr-TR" dirty="0"/>
              <a:t>- </a:t>
            </a:r>
            <a:r>
              <a:rPr lang="tr-TR" b="1" dirty="0">
                <a:solidFill>
                  <a:srgbClr val="0070C0"/>
                </a:solidFill>
              </a:rPr>
              <a:t>Organizasyonların </a:t>
            </a:r>
            <a:r>
              <a:rPr lang="tr-TR" b="1" dirty="0" err="1">
                <a:solidFill>
                  <a:srgbClr val="0070C0"/>
                </a:solidFill>
              </a:rPr>
              <a:t>uluslararasılaşması</a:t>
            </a:r>
            <a:endParaRPr lang="tr-TR" b="1" dirty="0">
              <a:solidFill>
                <a:srgbClr val="0070C0"/>
              </a:solidFill>
            </a:endParaRPr>
          </a:p>
          <a:p>
            <a:r>
              <a:rPr lang="tr-TR" dirty="0"/>
              <a:t>- </a:t>
            </a:r>
            <a:r>
              <a:rPr lang="tr-TR" b="1" dirty="0">
                <a:solidFill>
                  <a:srgbClr val="C00000"/>
                </a:solidFill>
              </a:rPr>
              <a:t>İşbirliği ağlarının kurulması</a:t>
            </a:r>
          </a:p>
          <a:p>
            <a:r>
              <a:rPr lang="tr-TR" dirty="0"/>
              <a:t>- </a:t>
            </a:r>
            <a:r>
              <a:rPr lang="tr-TR" b="1" dirty="0">
                <a:solidFill>
                  <a:schemeClr val="accent4">
                    <a:lumMod val="75000"/>
                  </a:schemeClr>
                </a:solidFill>
              </a:rPr>
              <a:t>Kurumsal kapasitenin geliştirilmesi</a:t>
            </a:r>
          </a:p>
          <a:p>
            <a:r>
              <a:rPr lang="tr-TR" dirty="0"/>
              <a:t>- </a:t>
            </a:r>
            <a:r>
              <a:rPr lang="tr-TR" b="1" dirty="0">
                <a:solidFill>
                  <a:srgbClr val="FFC000"/>
                </a:solidFill>
              </a:rPr>
              <a:t>AB kültürü ve vatandaşlığına karşı olumlu tutum kazanmak</a:t>
            </a:r>
          </a:p>
          <a:p>
            <a:r>
              <a:rPr lang="tr-TR" dirty="0"/>
              <a:t>- </a:t>
            </a:r>
            <a:r>
              <a:rPr lang="tr-TR" b="1" dirty="0">
                <a:solidFill>
                  <a:schemeClr val="accent6">
                    <a:lumMod val="75000"/>
                  </a:schemeClr>
                </a:solidFill>
              </a:rPr>
              <a:t>Kullanım yoluyla daha iyi dil becerileri geliştirmek</a:t>
            </a:r>
          </a:p>
          <a:p>
            <a:r>
              <a:rPr lang="tr-TR" dirty="0"/>
              <a:t>- </a:t>
            </a:r>
            <a:r>
              <a:rPr lang="tr-TR" b="1" dirty="0">
                <a:solidFill>
                  <a:srgbClr val="92D050"/>
                </a:solidFill>
              </a:rPr>
              <a:t>Ders dışı etkinliklerin düzenlenmesi</a:t>
            </a:r>
          </a:p>
          <a:p>
            <a:r>
              <a:rPr lang="tr-TR" dirty="0"/>
              <a:t>- </a:t>
            </a:r>
            <a:r>
              <a:rPr lang="tr-TR" b="1" dirty="0">
                <a:solidFill>
                  <a:srgbClr val="00B050"/>
                </a:solidFill>
              </a:rPr>
              <a:t>Paydaşları çevresel faaliyetlere dahil etmek</a:t>
            </a:r>
          </a:p>
          <a:p>
            <a:endParaRPr lang="tr-TR" dirty="0"/>
          </a:p>
        </p:txBody>
      </p:sp>
    </p:spTree>
    <p:extLst>
      <p:ext uri="{BB962C8B-B14F-4D97-AF65-F5344CB8AC3E}">
        <p14:creationId xmlns:p14="http://schemas.microsoft.com/office/powerpoint/2010/main" val="41012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TEMEL AMAÇ</a:t>
            </a:r>
          </a:p>
        </p:txBody>
      </p:sp>
      <p:sp>
        <p:nvSpPr>
          <p:cNvPr id="3" name="İçerik Yer Tutucusu 2"/>
          <p:cNvSpPr>
            <a:spLocks noGrp="1"/>
          </p:cNvSpPr>
          <p:nvPr>
            <p:ph idx="1"/>
          </p:nvPr>
        </p:nvSpPr>
        <p:spPr/>
        <p:txBody>
          <a:bodyPr/>
          <a:lstStyle/>
          <a:p>
            <a:pPr marL="0" indent="0" algn="just">
              <a:buNone/>
            </a:pPr>
            <a:r>
              <a:rPr lang="tr-TR" dirty="0">
                <a:ea typeface="Calibri"/>
                <a:cs typeface="Times New Roman"/>
              </a:rPr>
              <a:t>    </a:t>
            </a:r>
            <a:r>
              <a:rPr lang="tr-TR" sz="2400" dirty="0">
                <a:ea typeface="Calibri"/>
                <a:cs typeface="Times New Roman"/>
              </a:rPr>
              <a:t>Projemiz, eğitimde yaratıcılığın geliştirilmesinde öğretmen yeterliliklerini ve toplumsal farkındalığı artırarak </a:t>
            </a:r>
            <a:r>
              <a:rPr lang="tr-TR" sz="2400" b="1" dirty="0">
                <a:solidFill>
                  <a:srgbClr val="00B050"/>
                </a:solidFill>
                <a:ea typeface="Calibri"/>
                <a:cs typeface="Times New Roman"/>
              </a:rPr>
              <a:t>öğrenci</a:t>
            </a:r>
            <a:r>
              <a:rPr lang="tr-TR" sz="2400" dirty="0">
                <a:ea typeface="Calibri"/>
                <a:cs typeface="Times New Roman"/>
              </a:rPr>
              <a:t> ve </a:t>
            </a:r>
            <a:r>
              <a:rPr lang="tr-TR" sz="2400" b="1" dirty="0">
                <a:solidFill>
                  <a:srgbClr val="00B050"/>
                </a:solidFill>
                <a:ea typeface="Calibri"/>
                <a:cs typeface="Times New Roman"/>
              </a:rPr>
              <a:t>öğretmen</a:t>
            </a:r>
            <a:r>
              <a:rPr lang="tr-TR" sz="2400" dirty="0">
                <a:ea typeface="Calibri"/>
                <a:cs typeface="Times New Roman"/>
              </a:rPr>
              <a:t>lerde </a:t>
            </a:r>
            <a:r>
              <a:rPr lang="tr-TR" sz="2400" b="1" dirty="0">
                <a:solidFill>
                  <a:srgbClr val="C00000"/>
                </a:solidFill>
                <a:ea typeface="Calibri"/>
                <a:cs typeface="Times New Roman"/>
              </a:rPr>
              <a:t>yaratıcı</a:t>
            </a:r>
            <a:r>
              <a:rPr lang="tr-TR" sz="2400" dirty="0">
                <a:ea typeface="Calibri"/>
                <a:cs typeface="Times New Roman"/>
              </a:rPr>
              <a:t> ve </a:t>
            </a:r>
            <a:r>
              <a:rPr lang="tr-TR" sz="2400" b="1" dirty="0">
                <a:solidFill>
                  <a:srgbClr val="C00000"/>
                </a:solidFill>
                <a:ea typeface="Calibri"/>
                <a:cs typeface="Times New Roman"/>
              </a:rPr>
              <a:t>eleştirel düşünme</a:t>
            </a:r>
            <a:r>
              <a:rPr lang="tr-TR" sz="2400" dirty="0">
                <a:ea typeface="Calibri"/>
                <a:cs typeface="Times New Roman"/>
              </a:rPr>
              <a:t> </a:t>
            </a:r>
            <a:r>
              <a:rPr lang="tr-TR" sz="2400" b="1" i="1" dirty="0">
                <a:ea typeface="Calibri"/>
                <a:cs typeface="Times New Roman"/>
              </a:rPr>
              <a:t>beceri</a:t>
            </a:r>
            <a:r>
              <a:rPr lang="tr-TR" sz="2400" dirty="0">
                <a:ea typeface="Calibri"/>
                <a:cs typeface="Times New Roman"/>
              </a:rPr>
              <a:t>lerini geliştirmek amacıyla hazırlanmıştır.</a:t>
            </a:r>
          </a:p>
          <a:p>
            <a:pPr marL="0" indent="0" algn="just">
              <a:buNone/>
            </a:pPr>
            <a:endParaRPr lang="tr-TR" sz="2400" dirty="0"/>
          </a:p>
        </p:txBody>
      </p:sp>
      <p:pic>
        <p:nvPicPr>
          <p:cNvPr id="2050" name="Picture 2" descr="C:\Users\Dell\Desktop\BECERİ F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43" y="3429000"/>
            <a:ext cx="8557845" cy="26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91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r>
              <a:rPr lang="tr-TR" b="1" dirty="0"/>
              <a:t>HEDEFLER</a:t>
            </a:r>
          </a:p>
        </p:txBody>
      </p:sp>
      <p:sp>
        <p:nvSpPr>
          <p:cNvPr id="4" name="İçerik Yer Tutucusu 3"/>
          <p:cNvSpPr>
            <a:spLocks noGrp="1"/>
          </p:cNvSpPr>
          <p:nvPr>
            <p:ph idx="1"/>
          </p:nvPr>
        </p:nvSpPr>
        <p:spPr>
          <a:xfrm>
            <a:off x="457200" y="1170432"/>
            <a:ext cx="8229600" cy="4955731"/>
          </a:xfrm>
        </p:spPr>
        <p:txBody>
          <a:bodyPr>
            <a:normAutofit fontScale="85000" lnSpcReduction="20000"/>
          </a:bodyPr>
          <a:lstStyle/>
          <a:p>
            <a:r>
              <a:rPr lang="tr-TR" dirty="0"/>
              <a:t>-Eğitimde yaratıcılığın geliştirilmesinde öğretmen yeterliliklerini ve toplumsal farkındalığı artırmak</a:t>
            </a:r>
          </a:p>
          <a:p>
            <a:r>
              <a:rPr lang="tr-TR" dirty="0"/>
              <a:t>-Yaratıcılığı teşvik etmek için organizasyonlarımızda bilgi teknolojilerinin ve </a:t>
            </a:r>
            <a:r>
              <a:rPr lang="tr-TR" b="1" dirty="0"/>
              <a:t>Web 2.0 araçlarının </a:t>
            </a:r>
            <a:r>
              <a:rPr lang="tr-TR" dirty="0"/>
              <a:t>kullanımını sağlamak</a:t>
            </a:r>
          </a:p>
          <a:p>
            <a:r>
              <a:rPr lang="tr-TR" dirty="0"/>
              <a:t>-Öğrencilerde yaratıcı ve eleştirel düşünme yeteneğini geliştirmek</a:t>
            </a:r>
          </a:p>
          <a:p>
            <a:r>
              <a:rPr lang="tr-TR" dirty="0"/>
              <a:t>-Çevre sorunları konusunda farkındalık yaratmak</a:t>
            </a:r>
          </a:p>
          <a:p>
            <a:r>
              <a:rPr lang="tr-TR" dirty="0"/>
              <a:t>-Eğitimde yaratıcı öğretim yöntemlerinin kullanılması ile okullarımızda çağdaş eğitim yöntemlerini birinci yılda </a:t>
            </a:r>
            <a:r>
              <a:rPr lang="tr-TR" b="1" dirty="0"/>
              <a:t>%10</a:t>
            </a:r>
            <a:r>
              <a:rPr lang="tr-TR" dirty="0"/>
              <a:t>, ikinci yılda </a:t>
            </a:r>
            <a:r>
              <a:rPr lang="tr-TR" b="1" dirty="0"/>
              <a:t>%20 </a:t>
            </a:r>
            <a:r>
              <a:rPr lang="tr-TR" dirty="0"/>
              <a:t>oranında yaygınlaştırmak.</a:t>
            </a:r>
          </a:p>
          <a:p>
            <a:r>
              <a:rPr lang="tr-TR" dirty="0"/>
              <a:t>-Devlet okulları, üniversiteler ve sivil toplum kuruluşları arasındaki </a:t>
            </a:r>
            <a:r>
              <a:rPr lang="tr-TR" b="1" dirty="0"/>
              <a:t>işbirliği</a:t>
            </a:r>
            <a:r>
              <a:rPr lang="tr-TR" dirty="0"/>
              <a:t>ni güçlendirmek</a:t>
            </a:r>
          </a:p>
        </p:txBody>
      </p:sp>
    </p:spTree>
    <p:extLst>
      <p:ext uri="{BB962C8B-B14F-4D97-AF65-F5344CB8AC3E}">
        <p14:creationId xmlns:p14="http://schemas.microsoft.com/office/powerpoint/2010/main" val="4147312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228998"/>
          </a:xfrm>
        </p:spPr>
        <p:txBody>
          <a:bodyPr/>
          <a:lstStyle/>
          <a:p>
            <a:r>
              <a:rPr lang="tr-TR" b="1" dirty="0"/>
              <a:t>SOMUT ÇIKTILAR</a:t>
            </a:r>
          </a:p>
        </p:txBody>
      </p:sp>
      <p:sp>
        <p:nvSpPr>
          <p:cNvPr id="3" name="İçerik Yer Tutucusu 2"/>
          <p:cNvSpPr>
            <a:spLocks noGrp="1"/>
          </p:cNvSpPr>
          <p:nvPr>
            <p:ph idx="1"/>
          </p:nvPr>
        </p:nvSpPr>
        <p:spPr>
          <a:xfrm>
            <a:off x="457200" y="1124744"/>
            <a:ext cx="8363272" cy="5001419"/>
          </a:xfrm>
        </p:spPr>
        <p:txBody>
          <a:bodyPr>
            <a:noAutofit/>
          </a:bodyPr>
          <a:lstStyle/>
          <a:p>
            <a:r>
              <a:rPr lang="tr-TR" sz="2800" dirty="0"/>
              <a:t>- Yaratıcı öğretim yöntemlerinin geliştirilmesine yönelik öğretmen el kitabı, </a:t>
            </a:r>
          </a:p>
          <a:p>
            <a:r>
              <a:rPr lang="tr-TR" sz="2800" dirty="0"/>
              <a:t>- Bilgi Teknolojileri ve WEB 2.0 Araçları Kullanım Kılavuzu, </a:t>
            </a:r>
          </a:p>
          <a:p>
            <a:r>
              <a:rPr lang="tr-TR" sz="2800" dirty="0"/>
              <a:t>- Öğrenme ortamlarının yaratıcılığını desteklemek için </a:t>
            </a:r>
            <a:r>
              <a:rPr lang="tr-TR" sz="2800" dirty="0" err="1"/>
              <a:t>çalıştay</a:t>
            </a:r>
            <a:r>
              <a:rPr lang="tr-TR" sz="2800" dirty="0"/>
              <a:t> raporu düzenlenmesi</a:t>
            </a:r>
          </a:p>
          <a:p>
            <a:r>
              <a:rPr lang="tr-TR" sz="2800" dirty="0"/>
              <a:t> - Öğretmen ve öğrenci Materyal Tasarımı Eğitim Modülleri hazırlamak için yaratıcılığı desteklemek için ders içeriğine uygun materyaller</a:t>
            </a:r>
          </a:p>
          <a:p>
            <a:r>
              <a:rPr lang="tr-TR" sz="2800" dirty="0"/>
              <a:t> - Öğrencilerde yaratıcı ve eleştirel düşünme becerisini geliştirmek için çevre konularında kısa film hazırlamak </a:t>
            </a:r>
          </a:p>
        </p:txBody>
      </p:sp>
    </p:spTree>
    <p:extLst>
      <p:ext uri="{BB962C8B-B14F-4D97-AF65-F5344CB8AC3E}">
        <p14:creationId xmlns:p14="http://schemas.microsoft.com/office/powerpoint/2010/main" val="11318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PROJEDEKİ ÖNCELİKLERİMİZ</a:t>
            </a:r>
          </a:p>
        </p:txBody>
      </p:sp>
      <p:sp>
        <p:nvSpPr>
          <p:cNvPr id="3" name="İçerik Yer Tutucusu 2"/>
          <p:cNvSpPr>
            <a:spLocks noGrp="1"/>
          </p:cNvSpPr>
          <p:nvPr>
            <p:ph idx="1"/>
          </p:nvPr>
        </p:nvSpPr>
        <p:spPr/>
        <p:txBody>
          <a:bodyPr>
            <a:normAutofit/>
          </a:bodyPr>
          <a:lstStyle/>
          <a:p>
            <a:pPr marL="0" indent="0" algn="ctr">
              <a:buNone/>
            </a:pPr>
            <a:r>
              <a:rPr lang="tr-TR" b="1" dirty="0">
                <a:solidFill>
                  <a:srgbClr val="7030A0"/>
                </a:solidFill>
              </a:rPr>
              <a:t>1. Öğretmenlik meslek profillerini güçlendirmek 2. Eğitimcileri desteklemek.</a:t>
            </a:r>
          </a:p>
          <a:p>
            <a:pPr marL="0" indent="0" algn="ctr">
              <a:buNone/>
            </a:pPr>
            <a:endParaRPr lang="tr-TR" dirty="0"/>
          </a:p>
        </p:txBody>
      </p:sp>
      <p:pic>
        <p:nvPicPr>
          <p:cNvPr id="4098" name="Picture 2" descr="C:\Users\Dell\Desktop\KA210 SUNU EVRAK\beceri-gelistirme-yeniden-ogren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924944"/>
            <a:ext cx="5715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67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323528" y="1988840"/>
            <a:ext cx="8532440" cy="4392488"/>
          </a:xfrm>
        </p:spPr>
        <p:txBody>
          <a:bodyPr>
            <a:normAutofit fontScale="70000" lnSpcReduction="20000"/>
          </a:bodyPr>
          <a:lstStyle/>
          <a:p>
            <a:r>
              <a:rPr lang="tr-TR" dirty="0"/>
              <a:t>-Eğitimde yaratıcılığın geliştirilmesinde öğretmen yeterliliklerinin ve toplumsal farkındalığın artırılması</a:t>
            </a:r>
          </a:p>
          <a:p>
            <a:r>
              <a:rPr lang="tr-TR" dirty="0"/>
              <a:t>- Ortak kuruluşlar bünyesinde bilgi teknolojileri</a:t>
            </a:r>
            <a:r>
              <a:rPr lang="tr-TR"/>
              <a:t>, Web2.0 </a:t>
            </a:r>
            <a:r>
              <a:rPr lang="tr-TR" dirty="0"/>
              <a:t>araçlarının kullanımının sağlanması</a:t>
            </a:r>
          </a:p>
          <a:p>
            <a:r>
              <a:rPr lang="tr-TR" dirty="0"/>
              <a:t>Proje önceliklerimizden biri olan yaratıcılık ve kültür için; </a:t>
            </a:r>
            <a:r>
              <a:rPr lang="tr-TR" b="1" i="1" dirty="0">
                <a:solidFill>
                  <a:srgbClr val="7030A0"/>
                </a:solidFill>
              </a:rPr>
              <a:t>Eğitimde yaratıcı öğretim yöntemlerinin kullanılmasının sağlanması ve okullarda geleneksel eğitim yöntemlerinin azaltılması</a:t>
            </a:r>
            <a:r>
              <a:rPr lang="tr-TR" dirty="0"/>
              <a:t> ile hedeflerimize ulaşılacaktır. Geleneksel eğitim yöntemlerinin yerini alacak modern eğitim yöntemleri sayesinde hem eğitimde yaratıcılık hem de </a:t>
            </a:r>
            <a:r>
              <a:rPr lang="tr-TR" b="1" dirty="0">
                <a:solidFill>
                  <a:srgbClr val="7030A0"/>
                </a:solidFill>
              </a:rPr>
              <a:t>yeni bir eğitim kültürü </a:t>
            </a:r>
            <a:r>
              <a:rPr lang="tr-TR" dirty="0"/>
              <a:t>oluşturulacaktır.</a:t>
            </a:r>
          </a:p>
          <a:p>
            <a:r>
              <a:rPr lang="tr-TR" dirty="0"/>
              <a:t>Geleneksel eğitim yöntemlerinin yerini alacak </a:t>
            </a:r>
            <a:r>
              <a:rPr lang="tr-TR" b="1" dirty="0">
                <a:solidFill>
                  <a:srgbClr val="7030A0"/>
                </a:solidFill>
              </a:rPr>
              <a:t>modern eğitim yöntemleri </a:t>
            </a:r>
            <a:r>
              <a:rPr lang="tr-TR" dirty="0"/>
              <a:t>sayesinde hem eğitimde yaratıcılık hem de yeni bir eğitim kültürü oluşturulacaktır. </a:t>
            </a:r>
          </a:p>
          <a:p>
            <a:pPr marL="0" indent="0">
              <a:buNone/>
            </a:pPr>
            <a:endParaRPr lang="tr-TR" dirty="0"/>
          </a:p>
        </p:txBody>
      </p:sp>
      <p:pic>
        <p:nvPicPr>
          <p:cNvPr id="5122" name="Picture 2" descr="C:\Users\Dell\Desktop\KA210 SUNU EVRAK\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676456"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9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ÇEVRE VE İKLİM DEĞİŞİKLİĞİ İLE MÜCADELE ÖNCELİĞİ</a:t>
            </a:r>
          </a:p>
        </p:txBody>
      </p:sp>
      <p:sp>
        <p:nvSpPr>
          <p:cNvPr id="3" name="İçerik Yer Tutucusu 2"/>
          <p:cNvSpPr>
            <a:spLocks noGrp="1"/>
          </p:cNvSpPr>
          <p:nvPr>
            <p:ph idx="1"/>
          </p:nvPr>
        </p:nvSpPr>
        <p:spPr/>
        <p:txBody>
          <a:bodyPr/>
          <a:lstStyle/>
          <a:p>
            <a:pPr marL="0" indent="0">
              <a:buNone/>
            </a:pPr>
            <a:r>
              <a:rPr lang="tr-TR" sz="2800" dirty="0"/>
              <a:t>Öğrenciler, ortaklık içindeki STK'lar ve diğer katılımcı kuruluşlar yardımıyla çevre sorunları hakkında </a:t>
            </a:r>
            <a:r>
              <a:rPr lang="tr-TR" sz="2800" b="1" dirty="0">
                <a:solidFill>
                  <a:srgbClr val="00B050"/>
                </a:solidFill>
              </a:rPr>
              <a:t>kısa bir film</a:t>
            </a:r>
            <a:r>
              <a:rPr lang="tr-TR" sz="2800" dirty="0"/>
              <a:t> hazırlayacaklar.</a:t>
            </a:r>
          </a:p>
          <a:p>
            <a:pPr marL="0" indent="0">
              <a:buNone/>
            </a:pPr>
            <a:endParaRPr lang="tr-TR" dirty="0"/>
          </a:p>
        </p:txBody>
      </p:sp>
      <p:pic>
        <p:nvPicPr>
          <p:cNvPr id="6146" name="Picture 2" descr="C:\Users\Dell\Desktop\KA210 SUNU EVRAK\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227832"/>
            <a:ext cx="6552728" cy="307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41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HEDEF GRUPLAR</a:t>
            </a:r>
            <a:endParaRPr lang="tr-TR" dirty="0"/>
          </a:p>
        </p:txBody>
      </p:sp>
      <p:sp>
        <p:nvSpPr>
          <p:cNvPr id="3" name="İçerik Yer Tutucusu 2"/>
          <p:cNvSpPr>
            <a:spLocks noGrp="1"/>
          </p:cNvSpPr>
          <p:nvPr>
            <p:ph idx="1"/>
          </p:nvPr>
        </p:nvSpPr>
        <p:spPr>
          <a:xfrm>
            <a:off x="395536" y="1268760"/>
            <a:ext cx="8229600" cy="4525963"/>
          </a:xfrm>
        </p:spPr>
        <p:txBody>
          <a:bodyPr/>
          <a:lstStyle/>
          <a:p>
            <a:pPr marL="0" indent="0" algn="ctr">
              <a:buNone/>
            </a:pPr>
            <a:r>
              <a:rPr lang="tr-TR" dirty="0"/>
              <a:t>   Projemiz 4 farklı ülkeden 5 ortağın yer aldığı bir yapıya sahiptir. Bu ortaklar </a:t>
            </a:r>
            <a:r>
              <a:rPr lang="tr-TR" b="1" dirty="0"/>
              <a:t>okullar</a:t>
            </a:r>
            <a:r>
              <a:rPr lang="tr-TR" dirty="0"/>
              <a:t>,  bir </a:t>
            </a:r>
            <a:r>
              <a:rPr lang="tr-TR" b="1" dirty="0"/>
              <a:t>yüksek öğretim kurumu</a:t>
            </a:r>
            <a:r>
              <a:rPr lang="tr-TR" dirty="0"/>
              <a:t> ve bir </a:t>
            </a:r>
            <a:r>
              <a:rPr lang="tr-TR" b="1" dirty="0"/>
              <a:t>STK</a:t>
            </a:r>
            <a:r>
              <a:rPr lang="tr-TR" dirty="0"/>
              <a:t>'dır. </a:t>
            </a:r>
          </a:p>
          <a:p>
            <a:endParaRPr lang="tr-TR" dirty="0"/>
          </a:p>
        </p:txBody>
      </p:sp>
      <p:pic>
        <p:nvPicPr>
          <p:cNvPr id="7170" name="Picture 2" descr="C:\Users\Dell\Desktop\KA210 SUNU EVRAK\5IX99K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284984"/>
            <a:ext cx="626469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9838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915</Words>
  <Application>Microsoft Office PowerPoint</Application>
  <PresentationFormat>Ekran Gösterisi (4:3)</PresentationFormat>
  <Paragraphs>92</Paragraphs>
  <Slides>20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20</vt:i4>
      </vt:variant>
    </vt:vector>
  </HeadingPairs>
  <TitlesOfParts>
    <vt:vector size="23" baseType="lpstr">
      <vt:lpstr>Arial</vt:lpstr>
      <vt:lpstr>Calibri</vt:lpstr>
      <vt:lpstr>Ofis Teması</vt:lpstr>
      <vt:lpstr>KA210 Erasmus+ Programı Ana Eylem 2: Küçük Ölçekli Ortaklıklar</vt:lpstr>
      <vt:lpstr> ORTAKLARIMIZ </vt:lpstr>
      <vt:lpstr>TEMEL AMAÇ</vt:lpstr>
      <vt:lpstr>HEDEFLER</vt:lpstr>
      <vt:lpstr>SOMUT ÇIKTILAR</vt:lpstr>
      <vt:lpstr>PROJEDEKİ ÖNCELİKLERİMİZ</vt:lpstr>
      <vt:lpstr>PowerPoint Sunusu</vt:lpstr>
      <vt:lpstr>ÇEVRE VE İKLİM DEĞİŞİKLİĞİ İLE MÜCADELE ÖNCELİĞİ</vt:lpstr>
      <vt:lpstr>HEDEF GRUPLAR</vt:lpstr>
      <vt:lpstr>HEDEF GRUP 1 Okul Ortaklarının Öğretmenleri</vt:lpstr>
      <vt:lpstr>HEDEF GRUP 2  Okul Ortaklarının Öğrencileri</vt:lpstr>
      <vt:lpstr>HEDEF GRUP 3 Üniversite Ortağının Kadrosu</vt:lpstr>
      <vt:lpstr>HEDEF GRUP 4 STK Çalışanları</vt:lpstr>
      <vt:lpstr>HEDEF GRUP 5 Dış Paydaşlar</vt:lpstr>
      <vt:lpstr>PROJE FAALİYETLERİ</vt:lpstr>
      <vt:lpstr>1-YARATICI DÜŞÜNME BECERİLERİ SEMİNERİ</vt:lpstr>
      <vt:lpstr>2- Eğitimde Yaratıcılığı Teşvik Etmek için WEB 2.0 ve ICT Araçları</vt:lpstr>
      <vt:lpstr>3- Yaratıcı Öğretim Materyalleri ve Teknikleri üzerine Öğretmen El Kitabı Çalıştayı</vt:lpstr>
      <vt:lpstr>4-Çevre Sorunlarına Yaratıcı Bir Bakış Etkinliği</vt:lpstr>
      <vt:lpstr> Proje Sonunda Katılımcı Kuruluşlar İçin Ek Çıktılar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dc:creator>
  <cp:lastModifiedBy>Tuncer ÇETİNKAYA</cp:lastModifiedBy>
  <cp:revision>39</cp:revision>
  <dcterms:created xsi:type="dcterms:W3CDTF">2023-10-02T06:40:57Z</dcterms:created>
  <dcterms:modified xsi:type="dcterms:W3CDTF">2023-10-26T17:44:09Z</dcterms:modified>
</cp:coreProperties>
</file>